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9" r:id="rId14"/>
    <p:sldId id="268" r:id="rId15"/>
    <p:sldId id="271" r:id="rId16"/>
    <p:sldId id="270"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81" d="100"/>
          <a:sy n="81" d="100"/>
        </p:scale>
        <p:origin x="41"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8AC27-7CC3-4064-B469-F963270735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B9517C9-9BED-CF16-AAEA-E78C848889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462919B-5502-5C34-AF90-04119ED6D2F9}"/>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5" name="Tijdelijke aanduiding voor voettekst 4">
            <a:extLst>
              <a:ext uri="{FF2B5EF4-FFF2-40B4-BE49-F238E27FC236}">
                <a16:creationId xmlns:a16="http://schemas.microsoft.com/office/drawing/2014/main" id="{EACFD93B-C98E-CB78-6D3A-3B8986E9A6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537C8D-7985-B7C8-95DA-DA8A3C650884}"/>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300447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5C37B-3E26-A927-E105-1B3E0B333A1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21E6B26-96CA-C587-02A4-3827B311665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678881-578F-59FD-EA07-34D54612946D}"/>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5" name="Tijdelijke aanduiding voor voettekst 4">
            <a:extLst>
              <a:ext uri="{FF2B5EF4-FFF2-40B4-BE49-F238E27FC236}">
                <a16:creationId xmlns:a16="http://schemas.microsoft.com/office/drawing/2014/main" id="{CE9057C7-F73F-3134-899F-F9251F7A6BB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CD6184-56BE-5ED7-E67D-9933C4EDB74B}"/>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3374654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7627259-D961-BDAE-0E22-81E385AF6CA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9CB925-16BA-DCF0-732B-9EE23C832E8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75575D-5EA5-CB17-4233-A579AE737CFE}"/>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5" name="Tijdelijke aanduiding voor voettekst 4">
            <a:extLst>
              <a:ext uri="{FF2B5EF4-FFF2-40B4-BE49-F238E27FC236}">
                <a16:creationId xmlns:a16="http://schemas.microsoft.com/office/drawing/2014/main" id="{EDA080CE-05DA-FC3C-4126-8B3AB3CCDB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AE98162-0F62-8F15-9170-6D4997A057CB}"/>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218658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06FBF-C97A-34C2-CD43-5AF58006EB2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CEAF31-3AD1-48D6-791D-EE1FB4C9121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12CE0D6-5B46-8C1B-D1DA-B8D2CA0E851B}"/>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5" name="Tijdelijke aanduiding voor voettekst 4">
            <a:extLst>
              <a:ext uri="{FF2B5EF4-FFF2-40B4-BE49-F238E27FC236}">
                <a16:creationId xmlns:a16="http://schemas.microsoft.com/office/drawing/2014/main" id="{48C80D7B-658D-4DFF-C24C-7A74FB99FC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93B7E9-8988-10DF-DF57-BE3AA67259CF}"/>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58094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492601-171D-93ED-9077-0D8A7123DFD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D01B9CE-285D-FBEB-0A81-8FE6B53E57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733E5B5-9919-38A5-B316-8E49C88ED8F9}"/>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5" name="Tijdelijke aanduiding voor voettekst 4">
            <a:extLst>
              <a:ext uri="{FF2B5EF4-FFF2-40B4-BE49-F238E27FC236}">
                <a16:creationId xmlns:a16="http://schemas.microsoft.com/office/drawing/2014/main" id="{0446293F-58DA-FC9B-9759-75881AA2EC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BA6663-4E3E-530E-DD5F-348F4E559D21}"/>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395966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03745-9C15-A05F-930E-0C3E9CCB599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D59E938-28F8-5E59-97DB-ACCD222B6D3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DDED9A5-1A0F-27C0-B2B3-FCB9AC9F1B8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8E983E8-4CFB-A7F5-9A42-73842C0AF801}"/>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6" name="Tijdelijke aanduiding voor voettekst 5">
            <a:extLst>
              <a:ext uri="{FF2B5EF4-FFF2-40B4-BE49-F238E27FC236}">
                <a16:creationId xmlns:a16="http://schemas.microsoft.com/office/drawing/2014/main" id="{63D0886D-8A65-8A4A-0457-01EDEE7E66D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C990FB9-DD1F-72D8-F5E3-5755F613F3BD}"/>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151873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BECF3-C6AB-A0BD-0BD2-F972BF475F6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5312330-8712-AF4A-89A6-44EEDEB9F1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AFE4555-2CE6-D527-8F1C-CA1A3F5F5C5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FEE93EE-2C3C-D083-C46C-5BC84D318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D6CF2A9-DB4A-43C4-E23D-C0B50DE860F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3E17673-7584-A711-5F73-66A3C8164605}"/>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8" name="Tijdelijke aanduiding voor voettekst 7">
            <a:extLst>
              <a:ext uri="{FF2B5EF4-FFF2-40B4-BE49-F238E27FC236}">
                <a16:creationId xmlns:a16="http://schemas.microsoft.com/office/drawing/2014/main" id="{CEC6F233-3452-AFF1-9A59-50DBBFCA7FC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5B163B2-B895-B4F3-399C-0B58E80DC6CE}"/>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209803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E9A23-29F9-A6AB-3C1C-7C43C5B4E80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2A73E1C-7ADD-464D-FECD-B396E0030E2A}"/>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4" name="Tijdelijke aanduiding voor voettekst 3">
            <a:extLst>
              <a:ext uri="{FF2B5EF4-FFF2-40B4-BE49-F238E27FC236}">
                <a16:creationId xmlns:a16="http://schemas.microsoft.com/office/drawing/2014/main" id="{BD4DFAAF-AC15-F7C1-BABF-F385DD772B0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1D68969-40F4-78C8-FBCE-DD6B321A5326}"/>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264758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5ACFFF6-9AE0-6ADA-700C-1AFFAA4F41C8}"/>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3" name="Tijdelijke aanduiding voor voettekst 2">
            <a:extLst>
              <a:ext uri="{FF2B5EF4-FFF2-40B4-BE49-F238E27FC236}">
                <a16:creationId xmlns:a16="http://schemas.microsoft.com/office/drawing/2014/main" id="{3A64537F-CC58-5A62-3022-344B83B79CD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595BE57-65DF-478E-3A24-2949F997463E}"/>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332886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11A3F-07B2-A974-E151-BB8CC5A803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3CE4C1C-C396-A10C-4957-C9DE01AFEF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ED0CB0C-1736-61C1-4791-0F463E670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C150C8B-5CC7-EA99-C185-D5EB9BF1C30F}"/>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6" name="Tijdelijke aanduiding voor voettekst 5">
            <a:extLst>
              <a:ext uri="{FF2B5EF4-FFF2-40B4-BE49-F238E27FC236}">
                <a16:creationId xmlns:a16="http://schemas.microsoft.com/office/drawing/2014/main" id="{686F555F-C270-C066-1BF9-2A5426D5C31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DD992B-0321-3300-A177-80EC90AA947F}"/>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323106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24D92-5A12-0DC1-8241-9C5BA783405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2312EB7-356A-B7A7-CB12-F14AF31230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D37C88F-13F7-0CF0-16EB-98EB970E9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BC47B74-70E1-35AB-B331-6031988F9A3B}"/>
              </a:ext>
            </a:extLst>
          </p:cNvPr>
          <p:cNvSpPr>
            <a:spLocks noGrp="1"/>
          </p:cNvSpPr>
          <p:nvPr>
            <p:ph type="dt" sz="half" idx="10"/>
          </p:nvPr>
        </p:nvSpPr>
        <p:spPr/>
        <p:txBody>
          <a:bodyPr/>
          <a:lstStyle/>
          <a:p>
            <a:fld id="{C7455EBF-98D7-4877-9193-30E9DB2CF659}" type="datetimeFigureOut">
              <a:rPr lang="nl-NL" smtClean="0"/>
              <a:t>23-10-2022</a:t>
            </a:fld>
            <a:endParaRPr lang="nl-NL"/>
          </a:p>
        </p:txBody>
      </p:sp>
      <p:sp>
        <p:nvSpPr>
          <p:cNvPr id="6" name="Tijdelijke aanduiding voor voettekst 5">
            <a:extLst>
              <a:ext uri="{FF2B5EF4-FFF2-40B4-BE49-F238E27FC236}">
                <a16:creationId xmlns:a16="http://schemas.microsoft.com/office/drawing/2014/main" id="{376C3E26-8CCA-92E7-BD75-9B2D870DB1E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5A517C0-E46C-55CE-FFE6-EAF261B94726}"/>
              </a:ext>
            </a:extLst>
          </p:cNvPr>
          <p:cNvSpPr>
            <a:spLocks noGrp="1"/>
          </p:cNvSpPr>
          <p:nvPr>
            <p:ph type="sldNum" sz="quarter" idx="12"/>
          </p:nvPr>
        </p:nvSpPr>
        <p:spPr/>
        <p:txBody>
          <a:bodyPr/>
          <a:lstStyle/>
          <a:p>
            <a:fld id="{C042EF9D-BB59-438D-8BC5-4402D1AE32E1}" type="slidenum">
              <a:rPr lang="nl-NL" smtClean="0"/>
              <a:t>‹nr.›</a:t>
            </a:fld>
            <a:endParaRPr lang="nl-NL"/>
          </a:p>
        </p:txBody>
      </p:sp>
    </p:spTree>
    <p:extLst>
      <p:ext uri="{BB962C8B-B14F-4D97-AF65-F5344CB8AC3E}">
        <p14:creationId xmlns:p14="http://schemas.microsoft.com/office/powerpoint/2010/main" val="387884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C254D99-1BEF-E16C-A635-709E2DCEC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65E2413-4B3B-A40B-0E52-9A43B2BE5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B6E0AA-F600-C283-E366-0EE33C2040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55EBF-98D7-4877-9193-30E9DB2CF659}" type="datetimeFigureOut">
              <a:rPr lang="nl-NL" smtClean="0"/>
              <a:t>23-10-2022</a:t>
            </a:fld>
            <a:endParaRPr lang="nl-NL"/>
          </a:p>
        </p:txBody>
      </p:sp>
      <p:sp>
        <p:nvSpPr>
          <p:cNvPr id="5" name="Tijdelijke aanduiding voor voettekst 4">
            <a:extLst>
              <a:ext uri="{FF2B5EF4-FFF2-40B4-BE49-F238E27FC236}">
                <a16:creationId xmlns:a16="http://schemas.microsoft.com/office/drawing/2014/main" id="{634DE0D8-D1A5-5BE5-E577-CE247E7EC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BB82AB5-EEEC-1629-F8B8-3D57B88448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2EF9D-BB59-438D-8BC5-4402D1AE32E1}" type="slidenum">
              <a:rPr lang="nl-NL" smtClean="0"/>
              <a:t>‹nr.›</a:t>
            </a:fld>
            <a:endParaRPr lang="nl-NL"/>
          </a:p>
        </p:txBody>
      </p:sp>
    </p:spTree>
    <p:extLst>
      <p:ext uri="{BB962C8B-B14F-4D97-AF65-F5344CB8AC3E}">
        <p14:creationId xmlns:p14="http://schemas.microsoft.com/office/powerpoint/2010/main" val="2374000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atuurlijkgeuldal.n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gras, buiten, veld, berg&#10;&#10;Automatisch gegenereerde beschrijving">
            <a:extLst>
              <a:ext uri="{FF2B5EF4-FFF2-40B4-BE49-F238E27FC236}">
                <a16:creationId xmlns:a16="http://schemas.microsoft.com/office/drawing/2014/main" id="{88BA7AAB-6A48-552A-AD73-08078A25EFA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5000"/>
          <a:stretch/>
        </p:blipFill>
        <p:spPr>
          <a:xfrm>
            <a:off x="20" y="1"/>
            <a:ext cx="12191980" cy="6857999"/>
          </a:xfrm>
          <a:prstGeom prst="rect">
            <a:avLst/>
          </a:prstGeom>
        </p:spPr>
      </p:pic>
      <p:sp>
        <p:nvSpPr>
          <p:cNvPr id="2" name="Titel 1">
            <a:extLst>
              <a:ext uri="{FF2B5EF4-FFF2-40B4-BE49-F238E27FC236}">
                <a16:creationId xmlns:a16="http://schemas.microsoft.com/office/drawing/2014/main" id="{67DE260B-1B02-4D78-09B4-34D58A1B3159}"/>
              </a:ext>
            </a:extLst>
          </p:cNvPr>
          <p:cNvSpPr>
            <a:spLocks noGrp="1"/>
          </p:cNvSpPr>
          <p:nvPr>
            <p:ph type="ctrTitle"/>
          </p:nvPr>
        </p:nvSpPr>
        <p:spPr>
          <a:xfrm>
            <a:off x="316007" y="1122362"/>
            <a:ext cx="11463618" cy="2900518"/>
          </a:xfrm>
        </p:spPr>
        <p:txBody>
          <a:bodyPr vert="horz" lIns="91440" tIns="45720" rIns="91440" bIns="45720" rtlCol="0">
            <a:normAutofit fontScale="90000"/>
          </a:bodyPr>
          <a:lstStyle/>
          <a:p>
            <a:r>
              <a:rPr lang="en-US" sz="7300" b="1" kern="1200" dirty="0">
                <a:solidFill>
                  <a:srgbClr val="FFFFFF"/>
                </a:solidFill>
                <a:latin typeface="+mj-lt"/>
                <a:ea typeface="+mj-ea"/>
                <a:cs typeface="+mj-cs"/>
              </a:rPr>
              <a:t>GROENBELEIDSPLAN MEERSSEN</a:t>
            </a:r>
            <a:br>
              <a:rPr lang="en-US" sz="3800" b="1" kern="1200" dirty="0">
                <a:solidFill>
                  <a:srgbClr val="FFFFFF"/>
                </a:solidFill>
                <a:latin typeface="+mj-lt"/>
                <a:ea typeface="+mj-ea"/>
                <a:cs typeface="+mj-cs"/>
              </a:rPr>
            </a:br>
            <a:br>
              <a:rPr lang="en-US" sz="3800" b="1" kern="1200" dirty="0">
                <a:solidFill>
                  <a:srgbClr val="FFFFFF"/>
                </a:solidFill>
                <a:latin typeface="+mj-lt"/>
                <a:ea typeface="+mj-ea"/>
                <a:cs typeface="+mj-cs"/>
              </a:rPr>
            </a:br>
            <a:r>
              <a:rPr lang="en-US" sz="3800" b="1" kern="1200" dirty="0">
                <a:solidFill>
                  <a:srgbClr val="FFFFFF"/>
                </a:solidFill>
                <a:latin typeface="+mj-lt"/>
                <a:ea typeface="+mj-ea"/>
                <a:cs typeface="+mj-cs"/>
              </a:rPr>
              <a:t>INBRENG STICHTING</a:t>
            </a:r>
            <a:br>
              <a:rPr lang="en-US" sz="3800" b="1" kern="1200" dirty="0">
                <a:solidFill>
                  <a:srgbClr val="FFFFFF"/>
                </a:solidFill>
                <a:latin typeface="+mj-lt"/>
                <a:ea typeface="+mj-ea"/>
                <a:cs typeface="+mj-cs"/>
              </a:rPr>
            </a:br>
            <a:r>
              <a:rPr lang="en-US" sz="3800" b="1" kern="1200" dirty="0">
                <a:solidFill>
                  <a:srgbClr val="FFFFFF"/>
                </a:solidFill>
                <a:latin typeface="+mj-lt"/>
                <a:ea typeface="+mj-ea"/>
                <a:cs typeface="+mj-cs"/>
              </a:rPr>
              <a:t>NATUURLIJK GEULDAL</a:t>
            </a:r>
            <a:br>
              <a:rPr lang="en-US" sz="3800" kern="1200" dirty="0">
                <a:solidFill>
                  <a:srgbClr val="FFFFFF"/>
                </a:solidFill>
                <a:latin typeface="+mj-lt"/>
                <a:ea typeface="+mj-ea"/>
                <a:cs typeface="+mj-cs"/>
              </a:rPr>
            </a:br>
            <a:endParaRPr lang="en-US" sz="3800" kern="1200" dirty="0">
              <a:solidFill>
                <a:srgbClr val="FFFFFF"/>
              </a:solidFill>
              <a:latin typeface="+mj-lt"/>
              <a:ea typeface="+mj-ea"/>
              <a:cs typeface="+mj-cs"/>
            </a:endParaRPr>
          </a:p>
        </p:txBody>
      </p:sp>
      <p:sp>
        <p:nvSpPr>
          <p:cNvPr id="3" name="Ondertitel 2">
            <a:extLst>
              <a:ext uri="{FF2B5EF4-FFF2-40B4-BE49-F238E27FC236}">
                <a16:creationId xmlns:a16="http://schemas.microsoft.com/office/drawing/2014/main" id="{23A5E0AB-0627-D8A2-7B9E-82505B2F9415}"/>
              </a:ext>
            </a:extLst>
          </p:cNvPr>
          <p:cNvSpPr>
            <a:spLocks noGrp="1"/>
          </p:cNvSpPr>
          <p:nvPr>
            <p:ph type="subTitle" idx="1"/>
          </p:nvPr>
        </p:nvSpPr>
        <p:spPr>
          <a:xfrm>
            <a:off x="1524000" y="4159404"/>
            <a:ext cx="9144000" cy="2441693"/>
          </a:xfrm>
        </p:spPr>
        <p:txBody>
          <a:bodyPr vert="horz" lIns="91440" tIns="45720" rIns="91440" bIns="45720" rtlCol="0">
            <a:normAutofit/>
          </a:bodyPr>
          <a:lstStyle/>
          <a:p>
            <a:pPr indent="-228600">
              <a:buFont typeface="Arial" panose="020B0604020202020204" pitchFamily="34" charset="0"/>
              <a:buChar char="•"/>
            </a:pPr>
            <a:endParaRPr lang="en-US" sz="600" dirty="0">
              <a:solidFill>
                <a:srgbClr val="FFFFFF"/>
              </a:solidFill>
            </a:endParaRPr>
          </a:p>
          <a:p>
            <a:pPr indent="-228600">
              <a:buFont typeface="Arial" panose="020B0604020202020204" pitchFamily="34" charset="0"/>
              <a:buChar char="•"/>
            </a:pPr>
            <a:endParaRPr lang="en-US" sz="600" dirty="0">
              <a:solidFill>
                <a:srgbClr val="FFFFFF"/>
              </a:solidFill>
            </a:endParaRPr>
          </a:p>
          <a:p>
            <a:r>
              <a:rPr lang="en-US" sz="2800" dirty="0">
                <a:solidFill>
                  <a:srgbClr val="FFFFFF"/>
                </a:solidFill>
              </a:rPr>
              <a:t>KEUTENBERG 5, 6305 PP SCHIN OP GEUL</a:t>
            </a:r>
          </a:p>
          <a:p>
            <a:r>
              <a:rPr lang="en-US" sz="2800" dirty="0">
                <a:solidFill>
                  <a:srgbClr val="FFFFFF"/>
                </a:solidFill>
              </a:rPr>
              <a:t>0434592007   </a:t>
            </a:r>
          </a:p>
          <a:p>
            <a:r>
              <a:rPr lang="en-US" sz="2800" u="sng" dirty="0">
                <a:solidFill>
                  <a:srgbClr val="FFFFFF"/>
                </a:solidFill>
                <a:hlinkClick r:id="rId3">
                  <a:extLst>
                    <a:ext uri="{A12FA001-AC4F-418D-AE19-62706E023703}">
                      <ahyp:hlinkClr xmlns:ahyp="http://schemas.microsoft.com/office/drawing/2018/hyperlinkcolor" val="tx"/>
                    </a:ext>
                  </a:extLst>
                </a:hlinkClick>
              </a:rPr>
              <a:t>WWW.NATUURLIJKGEULDAL.NL</a:t>
            </a:r>
            <a:r>
              <a:rPr lang="en-US" sz="2800" u="sng" dirty="0">
                <a:solidFill>
                  <a:srgbClr val="FFFFFF"/>
                </a:solidFill>
              </a:rPr>
              <a:t>   </a:t>
            </a:r>
          </a:p>
          <a:p>
            <a:r>
              <a:rPr lang="en-US" sz="2800" dirty="0">
                <a:solidFill>
                  <a:srgbClr val="FFFFFF"/>
                </a:solidFill>
              </a:rPr>
              <a:t>FACEBOOK NATUURLIJK GEULDAL</a:t>
            </a:r>
          </a:p>
        </p:txBody>
      </p:sp>
    </p:spTree>
    <p:extLst>
      <p:ext uri="{BB962C8B-B14F-4D97-AF65-F5344CB8AC3E}">
        <p14:creationId xmlns:p14="http://schemas.microsoft.com/office/powerpoint/2010/main" val="196359932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57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8100CDD-FD26-8B1B-943D-6ADEAFB4BE8F}"/>
              </a:ext>
            </a:extLst>
          </p:cNvPr>
          <p:cNvSpPr>
            <a:spLocks noGrp="1"/>
          </p:cNvSpPr>
          <p:nvPr>
            <p:ph type="title"/>
          </p:nvPr>
        </p:nvSpPr>
        <p:spPr>
          <a:xfrm>
            <a:off x="524256" y="4767072"/>
            <a:ext cx="6594189" cy="1363762"/>
          </a:xfrm>
        </p:spPr>
        <p:txBody>
          <a:bodyPr vert="horz" lIns="91440" tIns="45720" rIns="91440" bIns="45720" rtlCol="0" anchor="ctr">
            <a:normAutofit fontScale="90000"/>
          </a:bodyPr>
          <a:lstStyle/>
          <a:p>
            <a:pPr algn="r"/>
            <a:br>
              <a:rPr lang="en-US" sz="2400" b="1" dirty="0">
                <a:solidFill>
                  <a:srgbClr val="FFFFFF"/>
                </a:solidFill>
              </a:rPr>
            </a:br>
            <a:br>
              <a:rPr lang="en-US" sz="2400" b="1" dirty="0">
                <a:solidFill>
                  <a:srgbClr val="FFFFFF"/>
                </a:solidFill>
              </a:rPr>
            </a:br>
            <a:r>
              <a:rPr lang="en-US" sz="4400" b="1" dirty="0" err="1">
                <a:solidFill>
                  <a:srgbClr val="FFFFFF"/>
                </a:solidFill>
              </a:rPr>
              <a:t>Meerssen</a:t>
            </a:r>
            <a:r>
              <a:rPr lang="en-US" sz="4400" b="1" dirty="0">
                <a:solidFill>
                  <a:srgbClr val="FFFFFF"/>
                </a:solidFill>
              </a:rPr>
              <a:t>, </a:t>
            </a:r>
            <a:r>
              <a:rPr lang="en-US" sz="4400" b="1" dirty="0" err="1">
                <a:solidFill>
                  <a:srgbClr val="FFFFFF"/>
                </a:solidFill>
              </a:rPr>
              <a:t>veel</a:t>
            </a:r>
            <a:r>
              <a:rPr lang="en-US" sz="4400" b="1" dirty="0">
                <a:solidFill>
                  <a:srgbClr val="FFFFFF"/>
                </a:solidFill>
              </a:rPr>
              <a:t> </a:t>
            </a:r>
            <a:r>
              <a:rPr lang="en-US" sz="4400" b="1" dirty="0" err="1">
                <a:solidFill>
                  <a:srgbClr val="FFFFFF"/>
                </a:solidFill>
              </a:rPr>
              <a:t>pareltjes</a:t>
            </a:r>
            <a:r>
              <a:rPr lang="en-US" sz="4400" b="1" dirty="0">
                <a:solidFill>
                  <a:srgbClr val="FFFFFF"/>
                </a:solidFill>
              </a:rPr>
              <a:t> </a:t>
            </a:r>
            <a:br>
              <a:rPr lang="en-US" sz="4400" b="1" dirty="0">
                <a:solidFill>
                  <a:srgbClr val="FFFFFF"/>
                </a:solidFill>
              </a:rPr>
            </a:br>
            <a:r>
              <a:rPr lang="en-US" sz="4400" b="1" dirty="0">
                <a:solidFill>
                  <a:srgbClr val="FFFFFF"/>
                </a:solidFill>
              </a:rPr>
              <a:t>die </a:t>
            </a:r>
            <a:r>
              <a:rPr lang="en-US" sz="4400" b="1" dirty="0" err="1">
                <a:solidFill>
                  <a:srgbClr val="FFFFFF"/>
                </a:solidFill>
              </a:rPr>
              <a:t>nog</a:t>
            </a:r>
            <a:r>
              <a:rPr lang="en-US" sz="4400" b="1" dirty="0">
                <a:solidFill>
                  <a:srgbClr val="FFFFFF"/>
                </a:solidFill>
              </a:rPr>
              <a:t> </a:t>
            </a:r>
            <a:r>
              <a:rPr lang="en-US" sz="4400" b="1" dirty="0" err="1">
                <a:solidFill>
                  <a:srgbClr val="FFFFFF"/>
                </a:solidFill>
              </a:rPr>
              <a:t>ongeslepen</a:t>
            </a:r>
            <a:r>
              <a:rPr lang="en-US" sz="4400" b="1" dirty="0">
                <a:solidFill>
                  <a:srgbClr val="FFFFFF"/>
                </a:solidFill>
              </a:rPr>
              <a:t> </a:t>
            </a:r>
            <a:r>
              <a:rPr lang="en-US" sz="4400" b="1" dirty="0" err="1">
                <a:solidFill>
                  <a:srgbClr val="FFFFFF"/>
                </a:solidFill>
              </a:rPr>
              <a:t>zijn</a:t>
            </a:r>
            <a:r>
              <a:rPr lang="en-US" sz="4400" b="1" dirty="0">
                <a:solidFill>
                  <a:srgbClr val="FFFFFF"/>
                </a:solidFill>
              </a:rPr>
              <a:t>.</a:t>
            </a:r>
          </a:p>
        </p:txBody>
      </p:sp>
      <p:pic>
        <p:nvPicPr>
          <p:cNvPr id="6" name="Tijdelijke aanduiding voor afbeelding 5" descr="Afbeelding met tekst, buiten, gebouw, lucht&#10;&#10;Automatisch gegenereerde beschrijving">
            <a:extLst>
              <a:ext uri="{FF2B5EF4-FFF2-40B4-BE49-F238E27FC236}">
                <a16:creationId xmlns:a16="http://schemas.microsoft.com/office/drawing/2014/main" id="{96168F32-1729-CD0C-A36F-B2B65793177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3337"/>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5A1BC2B9-C9D0-B60E-21A9-E8C2BDC29CF4}"/>
              </a:ext>
            </a:extLst>
          </p:cNvPr>
          <p:cNvSpPr>
            <a:spLocks noGrp="1"/>
          </p:cNvSpPr>
          <p:nvPr>
            <p:ph type="body" sz="half" idx="2"/>
          </p:nvPr>
        </p:nvSpPr>
        <p:spPr>
          <a:xfrm>
            <a:off x="8029319" y="321732"/>
            <a:ext cx="3424739" cy="6214534"/>
          </a:xfrm>
        </p:spPr>
        <p:txBody>
          <a:bodyPr vert="horz" lIns="91440" tIns="45720" rIns="91440" bIns="45720" rtlCol="0" anchor="ctr">
            <a:normAutofit fontScale="92500" lnSpcReduction="20000"/>
          </a:bodyPr>
          <a:lstStyle/>
          <a:p>
            <a:pPr indent="-228600">
              <a:buFont typeface="Arial" panose="020B0604020202020204" pitchFamily="34" charset="0"/>
              <a:buChar char="•"/>
            </a:pPr>
            <a:endParaRPr lang="en-US" sz="2000" b="1" dirty="0">
              <a:solidFill>
                <a:srgbClr val="FFFFFF"/>
              </a:solidFill>
            </a:endParaRPr>
          </a:p>
          <a:p>
            <a:pPr indent="-228600">
              <a:buFont typeface="Arial" panose="020B0604020202020204" pitchFamily="34" charset="0"/>
              <a:buChar char="•"/>
            </a:pPr>
            <a:r>
              <a:rPr lang="en-US" sz="2000" b="1" dirty="0" err="1">
                <a:solidFill>
                  <a:srgbClr val="FFFFFF"/>
                </a:solidFill>
              </a:rPr>
              <a:t>Historische</a:t>
            </a:r>
            <a:r>
              <a:rPr lang="en-US" sz="2000" b="1" dirty="0">
                <a:solidFill>
                  <a:srgbClr val="FFFFFF"/>
                </a:solidFill>
              </a:rPr>
              <a:t>  </a:t>
            </a:r>
            <a:r>
              <a:rPr lang="en-US" sz="2000" b="1" dirty="0" err="1">
                <a:solidFill>
                  <a:srgbClr val="FFFFFF"/>
                </a:solidFill>
              </a:rPr>
              <a:t>dorpskernen</a:t>
            </a:r>
            <a:r>
              <a:rPr lang="en-US" sz="2000" b="1" dirty="0">
                <a:solidFill>
                  <a:srgbClr val="FFFFFF"/>
                </a:solidFill>
              </a:rPr>
              <a:t> en </a:t>
            </a:r>
            <a:r>
              <a:rPr lang="en-US" sz="2000" b="1" dirty="0" err="1">
                <a:solidFill>
                  <a:srgbClr val="FFFFFF"/>
                </a:solidFill>
              </a:rPr>
              <a:t>dorpsgezichten</a:t>
            </a:r>
            <a:endParaRPr lang="en-US" sz="2000" b="1" dirty="0">
              <a:solidFill>
                <a:srgbClr val="FFFFFF"/>
              </a:solidFill>
            </a:endParaRPr>
          </a:p>
          <a:p>
            <a:pPr indent="-228600">
              <a:buFont typeface="Arial" panose="020B0604020202020204" pitchFamily="34" charset="0"/>
              <a:buChar char="•"/>
            </a:pPr>
            <a:r>
              <a:rPr lang="en-US" sz="2000" b="1" dirty="0" err="1">
                <a:solidFill>
                  <a:srgbClr val="FFFFFF"/>
                </a:solidFill>
              </a:rPr>
              <a:t>Kastelen</a:t>
            </a:r>
            <a:r>
              <a:rPr lang="en-US" sz="2000" b="1" dirty="0">
                <a:solidFill>
                  <a:srgbClr val="FFFFFF"/>
                </a:solidFill>
              </a:rPr>
              <a:t> en </a:t>
            </a:r>
            <a:r>
              <a:rPr lang="en-US" sz="2000" b="1" dirty="0" err="1">
                <a:solidFill>
                  <a:srgbClr val="FFFFFF"/>
                </a:solidFill>
              </a:rPr>
              <a:t>boerderijen</a:t>
            </a:r>
            <a:endParaRPr lang="en-US" sz="2000" b="1" dirty="0">
              <a:solidFill>
                <a:srgbClr val="FFFFFF"/>
              </a:solidFill>
            </a:endParaRPr>
          </a:p>
          <a:p>
            <a:pPr indent="-228600">
              <a:buFont typeface="Arial" panose="020B0604020202020204" pitchFamily="34" charset="0"/>
              <a:buChar char="•"/>
            </a:pPr>
            <a:r>
              <a:rPr lang="en-US" sz="2000" b="1" dirty="0" err="1">
                <a:solidFill>
                  <a:srgbClr val="FFFFFF"/>
                </a:solidFill>
              </a:rPr>
              <a:t>Kerken</a:t>
            </a:r>
            <a:r>
              <a:rPr lang="en-US" sz="2000" b="1" dirty="0">
                <a:solidFill>
                  <a:srgbClr val="FFFFFF"/>
                </a:solidFill>
              </a:rPr>
              <a:t> en </a:t>
            </a:r>
            <a:r>
              <a:rPr lang="en-US" sz="2000" b="1" dirty="0" err="1">
                <a:solidFill>
                  <a:srgbClr val="FFFFFF"/>
                </a:solidFill>
              </a:rPr>
              <a:t>andere</a:t>
            </a:r>
            <a:r>
              <a:rPr lang="en-US" sz="2000" b="1" dirty="0">
                <a:solidFill>
                  <a:srgbClr val="FFFFFF"/>
                </a:solidFill>
              </a:rPr>
              <a:t> </a:t>
            </a:r>
            <a:r>
              <a:rPr lang="en-US" sz="2000" b="1" dirty="0" err="1">
                <a:solidFill>
                  <a:srgbClr val="FFFFFF"/>
                </a:solidFill>
              </a:rPr>
              <a:t>religieuze</a:t>
            </a:r>
            <a:r>
              <a:rPr lang="en-US" sz="2000" b="1" dirty="0">
                <a:solidFill>
                  <a:srgbClr val="FFFFFF"/>
                </a:solidFill>
              </a:rPr>
              <a:t> </a:t>
            </a:r>
            <a:r>
              <a:rPr lang="en-US" sz="2000" b="1" dirty="0" err="1">
                <a:solidFill>
                  <a:srgbClr val="FFFFFF"/>
                </a:solidFill>
              </a:rPr>
              <a:t>bouwwerken</a:t>
            </a:r>
            <a:endParaRPr lang="en-US" sz="2000" b="1" dirty="0">
              <a:solidFill>
                <a:srgbClr val="FFFFFF"/>
              </a:solidFill>
            </a:endParaRPr>
          </a:p>
          <a:p>
            <a:pPr indent="-228600">
              <a:buFont typeface="Arial" panose="020B0604020202020204" pitchFamily="34" charset="0"/>
              <a:buChar char="•"/>
            </a:pPr>
            <a:r>
              <a:rPr lang="en-US" sz="2000" b="1" dirty="0" err="1">
                <a:solidFill>
                  <a:srgbClr val="FFFFFF"/>
                </a:solidFill>
              </a:rPr>
              <a:t>Landschapsgezichten</a:t>
            </a:r>
            <a:r>
              <a:rPr lang="en-US" sz="2000" b="1" dirty="0">
                <a:solidFill>
                  <a:srgbClr val="FFFFFF"/>
                </a:solidFill>
              </a:rPr>
              <a:t> en </a:t>
            </a:r>
            <a:r>
              <a:rPr lang="en-US" sz="2000" b="1" dirty="0" err="1">
                <a:solidFill>
                  <a:srgbClr val="FFFFFF"/>
                </a:solidFill>
              </a:rPr>
              <a:t>natuurreservaten</a:t>
            </a:r>
            <a:endParaRPr lang="en-US" sz="2000" b="1" dirty="0">
              <a:solidFill>
                <a:srgbClr val="FFFFFF"/>
              </a:solidFill>
            </a:endParaRPr>
          </a:p>
          <a:p>
            <a:pPr indent="-228600">
              <a:buFont typeface="Arial" panose="020B0604020202020204" pitchFamily="34" charset="0"/>
              <a:buChar char="•"/>
            </a:pPr>
            <a:r>
              <a:rPr lang="en-US" sz="2000" b="1" dirty="0" err="1">
                <a:solidFill>
                  <a:srgbClr val="FFFFFF"/>
                </a:solidFill>
              </a:rPr>
              <a:t>Culturele</a:t>
            </a:r>
            <a:r>
              <a:rPr lang="en-US" sz="2000" b="1" dirty="0">
                <a:solidFill>
                  <a:srgbClr val="FFFFFF"/>
                </a:solidFill>
              </a:rPr>
              <a:t> en </a:t>
            </a:r>
            <a:r>
              <a:rPr lang="en-US" sz="2000" b="1" dirty="0" err="1">
                <a:solidFill>
                  <a:srgbClr val="FFFFFF"/>
                </a:solidFill>
              </a:rPr>
              <a:t>culinaire</a:t>
            </a:r>
            <a:r>
              <a:rPr lang="en-US" sz="2000" b="1" dirty="0">
                <a:solidFill>
                  <a:srgbClr val="FFFFFF"/>
                </a:solidFill>
              </a:rPr>
              <a:t> </a:t>
            </a:r>
            <a:r>
              <a:rPr lang="en-US" sz="2000" b="1" dirty="0" err="1">
                <a:solidFill>
                  <a:srgbClr val="FFFFFF"/>
                </a:solidFill>
              </a:rPr>
              <a:t>attracties</a:t>
            </a:r>
            <a:endParaRPr lang="en-US" sz="2000" b="1" dirty="0">
              <a:solidFill>
                <a:srgbClr val="FFFFFF"/>
              </a:solidFill>
            </a:endParaRPr>
          </a:p>
          <a:p>
            <a:pPr indent="-228600">
              <a:buFont typeface="Arial" panose="020B0604020202020204" pitchFamily="34" charset="0"/>
              <a:buChar char="•"/>
            </a:pPr>
            <a:endParaRPr lang="en-US" sz="2000" b="1" dirty="0">
              <a:solidFill>
                <a:srgbClr val="FFFFFF"/>
              </a:solidFill>
            </a:endParaRPr>
          </a:p>
          <a:p>
            <a:r>
              <a:rPr lang="en-US" sz="2000" b="1" dirty="0" err="1">
                <a:solidFill>
                  <a:srgbClr val="FFFFFF"/>
                </a:solidFill>
              </a:rPr>
              <a:t>Voorbeeld</a:t>
            </a:r>
            <a:r>
              <a:rPr lang="en-US" sz="2000" b="1" dirty="0">
                <a:solidFill>
                  <a:srgbClr val="FFFFFF"/>
                </a:solidFill>
              </a:rPr>
              <a:t>: </a:t>
            </a:r>
            <a:r>
              <a:rPr lang="en-US" sz="2000" b="1" dirty="0" err="1">
                <a:solidFill>
                  <a:srgbClr val="FFFFFF"/>
                </a:solidFill>
              </a:rPr>
              <a:t>Kerkplein</a:t>
            </a:r>
            <a:r>
              <a:rPr lang="en-US" sz="2000" b="1" dirty="0">
                <a:solidFill>
                  <a:srgbClr val="FFFFFF"/>
                </a:solidFill>
              </a:rPr>
              <a:t> Oud </a:t>
            </a:r>
            <a:r>
              <a:rPr lang="en-US" sz="2000" b="1" dirty="0" err="1">
                <a:solidFill>
                  <a:srgbClr val="FFFFFF"/>
                </a:solidFill>
              </a:rPr>
              <a:t>Geulle</a:t>
            </a:r>
            <a:endParaRPr lang="en-US" sz="2000" b="1" dirty="0">
              <a:solidFill>
                <a:srgbClr val="FFFFFF"/>
              </a:solidFill>
            </a:endParaRPr>
          </a:p>
          <a:p>
            <a:endParaRPr lang="en-US" sz="2000" b="1" dirty="0">
              <a:solidFill>
                <a:srgbClr val="FFFFFF"/>
              </a:solidFill>
            </a:endParaRPr>
          </a:p>
          <a:p>
            <a:endParaRPr lang="en-US" sz="2000" b="1" dirty="0">
              <a:solidFill>
                <a:srgbClr val="FFFFFF"/>
              </a:solidFill>
            </a:endParaRPr>
          </a:p>
          <a:p>
            <a:endParaRPr lang="en-US" sz="2000" b="1" dirty="0">
              <a:solidFill>
                <a:srgbClr val="FFFFFF"/>
              </a:solidFill>
            </a:endParaRPr>
          </a:p>
          <a:p>
            <a:endParaRPr lang="en-US" sz="2000" b="1" dirty="0">
              <a:solidFill>
                <a:srgbClr val="FFFFFF"/>
              </a:solidFill>
            </a:endParaRPr>
          </a:p>
          <a:p>
            <a:r>
              <a:rPr lang="en-US" sz="2000" b="1" dirty="0" err="1">
                <a:solidFill>
                  <a:srgbClr val="FFFFFF"/>
                </a:solidFill>
              </a:rPr>
              <a:t>Breng</a:t>
            </a:r>
            <a:r>
              <a:rPr lang="en-US" sz="2000" b="1" dirty="0">
                <a:solidFill>
                  <a:srgbClr val="FFFFFF"/>
                </a:solidFill>
              </a:rPr>
              <a:t> </a:t>
            </a:r>
            <a:r>
              <a:rPr lang="en-US" sz="2000" b="1" dirty="0" err="1">
                <a:solidFill>
                  <a:srgbClr val="FFFFFF"/>
                </a:solidFill>
              </a:rPr>
              <a:t>deze</a:t>
            </a:r>
            <a:r>
              <a:rPr lang="en-US" sz="2000" b="1" dirty="0">
                <a:solidFill>
                  <a:srgbClr val="FFFFFF"/>
                </a:solidFill>
              </a:rPr>
              <a:t> met </a:t>
            </a:r>
            <a:r>
              <a:rPr lang="en-US" sz="2000" b="1" dirty="0" err="1">
                <a:solidFill>
                  <a:srgbClr val="FFFFFF"/>
                </a:solidFill>
              </a:rPr>
              <a:t>elkaar</a:t>
            </a:r>
            <a:r>
              <a:rPr lang="en-US" sz="2000" b="1" dirty="0">
                <a:solidFill>
                  <a:srgbClr val="FFFFFF"/>
                </a:solidFill>
              </a:rPr>
              <a:t> in </a:t>
            </a:r>
            <a:r>
              <a:rPr lang="en-US" sz="2000" b="1" dirty="0" err="1">
                <a:solidFill>
                  <a:srgbClr val="FFFFFF"/>
                </a:solidFill>
              </a:rPr>
              <a:t>verband</a:t>
            </a:r>
            <a:r>
              <a:rPr lang="en-US" sz="2000" b="1" dirty="0">
                <a:solidFill>
                  <a:srgbClr val="FFFFFF"/>
                </a:solidFill>
              </a:rPr>
              <a:t> om </a:t>
            </a:r>
            <a:r>
              <a:rPr lang="en-US" sz="2000" b="1" dirty="0" err="1">
                <a:solidFill>
                  <a:srgbClr val="FFFFFF"/>
                </a:solidFill>
              </a:rPr>
              <a:t>te</a:t>
            </a:r>
            <a:r>
              <a:rPr lang="en-US" sz="2000" b="1" dirty="0">
                <a:solidFill>
                  <a:srgbClr val="FFFFFF"/>
                </a:solidFill>
              </a:rPr>
              <a:t> </a:t>
            </a:r>
            <a:r>
              <a:rPr lang="en-US" sz="2000" b="1" dirty="0" err="1">
                <a:solidFill>
                  <a:srgbClr val="FFFFFF"/>
                </a:solidFill>
              </a:rPr>
              <a:t>komen</a:t>
            </a:r>
            <a:r>
              <a:rPr lang="en-US" sz="2000" b="1" dirty="0">
                <a:solidFill>
                  <a:srgbClr val="FFFFFF"/>
                </a:solidFill>
              </a:rPr>
              <a:t> tot </a:t>
            </a:r>
            <a:r>
              <a:rPr lang="en-US" sz="2000" b="1" dirty="0" err="1">
                <a:solidFill>
                  <a:srgbClr val="FFFFFF"/>
                </a:solidFill>
              </a:rPr>
              <a:t>een</a:t>
            </a:r>
            <a:r>
              <a:rPr lang="en-US" sz="2000" b="1" dirty="0">
                <a:solidFill>
                  <a:srgbClr val="FFFFFF"/>
                </a:solidFill>
              </a:rPr>
              <a:t> </a:t>
            </a:r>
            <a:r>
              <a:rPr lang="en-US" sz="2000" b="1" dirty="0" err="1">
                <a:solidFill>
                  <a:srgbClr val="FFFFFF"/>
                </a:solidFill>
              </a:rPr>
              <a:t>compleet</a:t>
            </a:r>
            <a:r>
              <a:rPr lang="en-US" sz="2000" b="1" dirty="0">
                <a:solidFill>
                  <a:srgbClr val="FFFFFF"/>
                </a:solidFill>
              </a:rPr>
              <a:t> </a:t>
            </a:r>
            <a:r>
              <a:rPr lang="en-US" sz="2000" b="1" dirty="0" err="1">
                <a:solidFill>
                  <a:srgbClr val="FFFFFF"/>
                </a:solidFill>
              </a:rPr>
              <a:t>plaatje</a:t>
            </a:r>
            <a:r>
              <a:rPr lang="en-US" sz="2000" b="1" dirty="0">
                <a:solidFill>
                  <a:srgbClr val="FFFFFF"/>
                </a:solidFill>
              </a:rPr>
              <a:t> </a:t>
            </a:r>
            <a:r>
              <a:rPr lang="en-US" sz="2000" b="1" dirty="0" err="1">
                <a:solidFill>
                  <a:srgbClr val="FFFFFF"/>
                </a:solidFill>
              </a:rPr>
              <a:t>voor</a:t>
            </a:r>
            <a:r>
              <a:rPr lang="en-US" sz="2000" b="1" dirty="0">
                <a:solidFill>
                  <a:srgbClr val="FFFFFF"/>
                </a:solidFill>
              </a:rPr>
              <a:t> </a:t>
            </a:r>
            <a:r>
              <a:rPr lang="en-US" sz="2000" b="1" dirty="0" err="1">
                <a:solidFill>
                  <a:srgbClr val="FFFFFF"/>
                </a:solidFill>
              </a:rPr>
              <a:t>een</a:t>
            </a:r>
            <a:r>
              <a:rPr lang="en-US" sz="2000" b="1" dirty="0">
                <a:solidFill>
                  <a:srgbClr val="FFFFFF"/>
                </a:solidFill>
              </a:rPr>
              <a:t> </a:t>
            </a:r>
            <a:r>
              <a:rPr lang="en-US" sz="2000" b="1" dirty="0" err="1">
                <a:solidFill>
                  <a:srgbClr val="FFFFFF"/>
                </a:solidFill>
              </a:rPr>
              <a:t>goede</a:t>
            </a:r>
            <a:r>
              <a:rPr lang="en-US" sz="2000" b="1" dirty="0">
                <a:solidFill>
                  <a:srgbClr val="FFFFFF"/>
                </a:solidFill>
              </a:rPr>
              <a:t> PR.</a:t>
            </a:r>
          </a:p>
          <a:p>
            <a:pPr indent="-228600">
              <a:buFont typeface="Arial" panose="020B0604020202020204" pitchFamily="34" charset="0"/>
              <a:buChar char="•"/>
            </a:pPr>
            <a:endParaRPr lang="en-US" sz="2000" dirty="0">
              <a:solidFill>
                <a:srgbClr val="FFFFFF"/>
              </a:solidFill>
            </a:endParaRPr>
          </a:p>
        </p:txBody>
      </p:sp>
    </p:spTree>
    <p:extLst>
      <p:ext uri="{BB962C8B-B14F-4D97-AF65-F5344CB8AC3E}">
        <p14:creationId xmlns:p14="http://schemas.microsoft.com/office/powerpoint/2010/main" val="3370418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05B9F8-4303-461D-D0B7-9062BE95F190}"/>
              </a:ext>
            </a:extLst>
          </p:cNvPr>
          <p:cNvSpPr>
            <a:spLocks noGrp="1"/>
          </p:cNvSpPr>
          <p:nvPr>
            <p:ph type="title"/>
          </p:nvPr>
        </p:nvSpPr>
        <p:spPr>
          <a:xfrm>
            <a:off x="8325395" y="60961"/>
            <a:ext cx="3666308" cy="2084030"/>
          </a:xfrm>
        </p:spPr>
        <p:txBody>
          <a:bodyPr vert="horz" lIns="91440" tIns="45720" rIns="91440" bIns="45720" rtlCol="0" anchor="b">
            <a:normAutofit/>
          </a:bodyPr>
          <a:lstStyle/>
          <a:p>
            <a:r>
              <a:rPr lang="en-US" sz="6000" b="1" dirty="0" err="1"/>
              <a:t>Weg</a:t>
            </a:r>
            <a:r>
              <a:rPr lang="en-US" sz="6000" b="1" dirty="0"/>
              <a:t> met </a:t>
            </a:r>
            <a:r>
              <a:rPr lang="en-US" sz="6000" b="1" dirty="0" err="1"/>
              <a:t>dat</a:t>
            </a:r>
            <a:r>
              <a:rPr lang="en-US" sz="6000" b="1" dirty="0"/>
              <a:t> </a:t>
            </a:r>
            <a:r>
              <a:rPr lang="en-US" sz="6000" b="1" dirty="0" err="1"/>
              <a:t>asfalt</a:t>
            </a:r>
            <a:r>
              <a:rPr lang="en-US" sz="6000" b="1" dirty="0"/>
              <a:t>!</a:t>
            </a:r>
          </a:p>
        </p:txBody>
      </p:sp>
      <p:pic>
        <p:nvPicPr>
          <p:cNvPr id="6" name="Tijdelijke aanduiding voor afbeelding 5" descr="Afbeelding met buiten, boom, lucht, grond&#10;&#10;Automatisch gegenereerde beschrijving">
            <a:extLst>
              <a:ext uri="{FF2B5EF4-FFF2-40B4-BE49-F238E27FC236}">
                <a16:creationId xmlns:a16="http://schemas.microsoft.com/office/drawing/2014/main" id="{53CCA52F-1CC3-366D-2CBE-852C957CF71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384" r="14382" b="-1"/>
          <a:stretch/>
        </p:blipFill>
        <p:spPr>
          <a:xfrm>
            <a:off x="20" y="60960"/>
            <a:ext cx="8115280" cy="6347782"/>
          </a:xfrm>
          <a:prstGeom prst="rect">
            <a:avLst/>
          </a:prstGeom>
        </p:spPr>
      </p:pic>
      <p:sp>
        <p:nvSpPr>
          <p:cNvPr id="4" name="Tijdelijke aanduiding voor tekst 3">
            <a:extLst>
              <a:ext uri="{FF2B5EF4-FFF2-40B4-BE49-F238E27FC236}">
                <a16:creationId xmlns:a16="http://schemas.microsoft.com/office/drawing/2014/main" id="{19C3E86D-5CD9-BE0B-578E-D1394B8222CB}"/>
              </a:ext>
            </a:extLst>
          </p:cNvPr>
          <p:cNvSpPr>
            <a:spLocks noGrp="1"/>
          </p:cNvSpPr>
          <p:nvPr>
            <p:ph type="body" sz="half" idx="2"/>
          </p:nvPr>
        </p:nvSpPr>
        <p:spPr>
          <a:xfrm>
            <a:off x="8325395" y="2418408"/>
            <a:ext cx="3666308" cy="3540265"/>
          </a:xfrm>
        </p:spPr>
        <p:txBody>
          <a:bodyPr vert="horz" lIns="91440" tIns="45720" rIns="91440" bIns="45720" rtlCol="0">
            <a:normAutofit/>
          </a:bodyPr>
          <a:lstStyle/>
          <a:p>
            <a:pPr indent="-228600">
              <a:buFont typeface="Arial" panose="020B0604020202020204" pitchFamily="34" charset="0"/>
              <a:buChar char="•"/>
            </a:pPr>
            <a:r>
              <a:rPr lang="en-US" sz="2000" b="1" dirty="0" err="1"/>
              <a:t>Asfalt</a:t>
            </a:r>
            <a:r>
              <a:rPr lang="en-US" sz="2000" b="1" dirty="0"/>
              <a:t> is </a:t>
            </a:r>
            <a:r>
              <a:rPr lang="en-US" sz="2000" b="1" dirty="0" err="1"/>
              <a:t>lelijk</a:t>
            </a:r>
            <a:r>
              <a:rPr lang="en-US" sz="2000" b="1" dirty="0"/>
              <a:t> en </a:t>
            </a:r>
            <a:r>
              <a:rPr lang="en-US" sz="2000" b="1" dirty="0" err="1"/>
              <a:t>laat</a:t>
            </a:r>
            <a:r>
              <a:rPr lang="en-US" sz="2000" b="1" dirty="0"/>
              <a:t> </a:t>
            </a:r>
            <a:r>
              <a:rPr lang="en-US" sz="2000" b="1" dirty="0" err="1"/>
              <a:t>geen</a:t>
            </a:r>
            <a:r>
              <a:rPr lang="en-US" sz="2000" b="1" dirty="0"/>
              <a:t> water door.</a:t>
            </a:r>
          </a:p>
          <a:p>
            <a:pPr indent="-228600">
              <a:buFont typeface="Arial" panose="020B0604020202020204" pitchFamily="34" charset="0"/>
              <a:buChar char="•"/>
            </a:pPr>
            <a:r>
              <a:rPr lang="en-US" sz="2000" b="1" dirty="0" err="1"/>
              <a:t>Mooie</a:t>
            </a:r>
            <a:r>
              <a:rPr lang="en-US" sz="2000" b="1" dirty="0"/>
              <a:t> </a:t>
            </a:r>
            <a:r>
              <a:rPr lang="en-US" sz="2000" b="1" dirty="0" err="1"/>
              <a:t>klinkers</a:t>
            </a:r>
            <a:r>
              <a:rPr lang="en-US" sz="2000" b="1" dirty="0"/>
              <a:t> met </a:t>
            </a:r>
            <a:r>
              <a:rPr lang="en-US" sz="2000" b="1" dirty="0" err="1"/>
              <a:t>een</a:t>
            </a:r>
            <a:r>
              <a:rPr lang="en-US" sz="2000" b="1" dirty="0"/>
              <a:t> </a:t>
            </a:r>
            <a:r>
              <a:rPr lang="en-US" sz="2000" b="1" dirty="0" err="1"/>
              <a:t>beetje</a:t>
            </a:r>
            <a:r>
              <a:rPr lang="en-US" sz="2000" b="1" dirty="0"/>
              <a:t> extra </a:t>
            </a:r>
            <a:r>
              <a:rPr lang="en-US" sz="2000" b="1" dirty="0" err="1"/>
              <a:t>groen</a:t>
            </a:r>
            <a:r>
              <a:rPr lang="en-US" sz="2000" b="1" dirty="0"/>
              <a:t> </a:t>
            </a:r>
            <a:r>
              <a:rPr lang="en-US" sz="2000" b="1" dirty="0" err="1"/>
              <a:t>maakt</a:t>
            </a:r>
            <a:r>
              <a:rPr lang="en-US" sz="2000" b="1" dirty="0"/>
              <a:t> </a:t>
            </a:r>
            <a:r>
              <a:rPr lang="en-US" sz="2000" b="1" dirty="0" err="1"/>
              <a:t>een</a:t>
            </a:r>
            <a:r>
              <a:rPr lang="en-US" sz="2000" b="1" dirty="0"/>
              <a:t> plein tot </a:t>
            </a:r>
            <a:r>
              <a:rPr lang="en-US" sz="2000" b="1" dirty="0" err="1"/>
              <a:t>een</a:t>
            </a:r>
            <a:r>
              <a:rPr lang="en-US" sz="2000" b="1" dirty="0"/>
              <a:t> </a:t>
            </a:r>
            <a:r>
              <a:rPr lang="en-US" sz="2000" b="1" dirty="0" err="1"/>
              <a:t>aangename</a:t>
            </a:r>
            <a:r>
              <a:rPr lang="en-US" sz="2000" b="1" dirty="0"/>
              <a:t> </a:t>
            </a:r>
            <a:r>
              <a:rPr lang="en-US" sz="2000" b="1" dirty="0" err="1"/>
              <a:t>ontmoetingsplek</a:t>
            </a:r>
            <a:r>
              <a:rPr lang="en-US" sz="2000" b="1" dirty="0"/>
              <a:t> </a:t>
            </a:r>
            <a:r>
              <a:rPr lang="en-US" sz="2000" b="1" dirty="0" err="1"/>
              <a:t>voor</a:t>
            </a:r>
            <a:r>
              <a:rPr lang="en-US" sz="2000" b="1" dirty="0"/>
              <a:t> de </a:t>
            </a:r>
            <a:r>
              <a:rPr lang="en-US" sz="2000" b="1" dirty="0" err="1"/>
              <a:t>buurt</a:t>
            </a:r>
            <a:r>
              <a:rPr lang="en-US" sz="2000" b="1" dirty="0"/>
              <a:t>.</a:t>
            </a:r>
          </a:p>
          <a:p>
            <a:pPr indent="-228600">
              <a:buFont typeface="Arial" panose="020B0604020202020204" pitchFamily="34" charset="0"/>
              <a:buChar char="•"/>
            </a:pPr>
            <a:r>
              <a:rPr lang="en-US" sz="2000" b="1" dirty="0" err="1"/>
              <a:t>Een</a:t>
            </a:r>
            <a:r>
              <a:rPr lang="en-US" sz="2000" b="1" dirty="0"/>
              <a:t> </a:t>
            </a:r>
            <a:r>
              <a:rPr lang="en-US" sz="2000" b="1" dirty="0" err="1"/>
              <a:t>paar</a:t>
            </a:r>
            <a:r>
              <a:rPr lang="en-US" sz="2000" b="1" dirty="0"/>
              <a:t> extra </a:t>
            </a:r>
            <a:r>
              <a:rPr lang="en-US" sz="2000" b="1" dirty="0" err="1"/>
              <a:t>bomen</a:t>
            </a:r>
            <a:r>
              <a:rPr lang="en-US" sz="2000" b="1" dirty="0"/>
              <a:t> </a:t>
            </a:r>
            <a:r>
              <a:rPr lang="en-US" sz="2000" b="1" dirty="0" err="1"/>
              <a:t>verbetert</a:t>
            </a:r>
            <a:r>
              <a:rPr lang="en-US" sz="2000" b="1" dirty="0"/>
              <a:t> </a:t>
            </a:r>
            <a:r>
              <a:rPr lang="en-US" sz="2000" b="1" dirty="0" err="1"/>
              <a:t>ook</a:t>
            </a:r>
            <a:r>
              <a:rPr lang="en-US" sz="2000" b="1" dirty="0"/>
              <a:t> </a:t>
            </a:r>
            <a:r>
              <a:rPr lang="en-US" sz="2000" b="1" dirty="0" err="1"/>
              <a:t>nog</a:t>
            </a:r>
            <a:r>
              <a:rPr lang="en-US" sz="2000" b="1" dirty="0"/>
              <a:t> </a:t>
            </a:r>
            <a:r>
              <a:rPr lang="en-US" sz="2000" b="1" dirty="0" err="1"/>
              <a:t>eens</a:t>
            </a:r>
            <a:r>
              <a:rPr lang="en-US" sz="2000" b="1" dirty="0"/>
              <a:t> het </a:t>
            </a:r>
            <a:r>
              <a:rPr lang="en-US" sz="2000" b="1" dirty="0" err="1"/>
              <a:t>leefklimaat</a:t>
            </a:r>
            <a:r>
              <a:rPr lang="en-US" sz="2000" b="1" dirty="0"/>
              <a:t>.</a:t>
            </a:r>
          </a:p>
          <a:p>
            <a:r>
              <a:rPr lang="en-US" sz="2000" b="1" dirty="0" err="1"/>
              <a:t>Voorbeeld</a:t>
            </a:r>
            <a:r>
              <a:rPr lang="en-US" sz="2000" b="1" dirty="0"/>
              <a:t>: </a:t>
            </a:r>
            <a:r>
              <a:rPr lang="en-US" sz="2000" b="1" dirty="0" err="1"/>
              <a:t>naast</a:t>
            </a:r>
            <a:r>
              <a:rPr lang="en-US" sz="2000" b="1" dirty="0"/>
              <a:t> de </a:t>
            </a:r>
            <a:r>
              <a:rPr lang="en-US" sz="2000" b="1" dirty="0" err="1"/>
              <a:t>kerk</a:t>
            </a:r>
            <a:r>
              <a:rPr lang="en-US" sz="2000" b="1" dirty="0"/>
              <a:t> in Oud </a:t>
            </a:r>
            <a:r>
              <a:rPr lang="en-US" sz="2000" b="1" dirty="0" err="1"/>
              <a:t>Bunde</a:t>
            </a:r>
            <a:r>
              <a:rPr lang="en-US" sz="2000" b="1" dirty="0"/>
              <a:t>.</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305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935A167-1D83-3D14-3137-8552EA0FD1EB}"/>
              </a:ext>
            </a:extLst>
          </p:cNvPr>
          <p:cNvSpPr>
            <a:spLocks noGrp="1"/>
          </p:cNvSpPr>
          <p:nvPr>
            <p:ph type="title"/>
          </p:nvPr>
        </p:nvSpPr>
        <p:spPr>
          <a:xfrm>
            <a:off x="8643193" y="-644434"/>
            <a:ext cx="3091607" cy="2211015"/>
          </a:xfrm>
        </p:spPr>
        <p:txBody>
          <a:bodyPr vert="horz" lIns="91440" tIns="45720" rIns="91440" bIns="45720" rtlCol="0" anchor="b">
            <a:noAutofit/>
          </a:bodyPr>
          <a:lstStyle/>
          <a:p>
            <a:r>
              <a:rPr lang="en-US" sz="4000" b="1" dirty="0" err="1"/>
              <a:t>Gemeentelijk</a:t>
            </a:r>
            <a:r>
              <a:rPr lang="en-US" sz="4000" b="1" dirty="0"/>
              <a:t> </a:t>
            </a:r>
            <a:r>
              <a:rPr lang="en-US" sz="4000" b="1" dirty="0" err="1"/>
              <a:t>cultuur</a:t>
            </a:r>
            <a:r>
              <a:rPr lang="en-US" sz="4000" b="1" dirty="0"/>
              <a:t> (</a:t>
            </a:r>
            <a:r>
              <a:rPr lang="en-US" sz="4000" b="1" dirty="0" err="1"/>
              <a:t>historisch</a:t>
            </a:r>
            <a:r>
              <a:rPr lang="en-US" sz="4000" b="1" dirty="0"/>
              <a:t>) </a:t>
            </a:r>
            <a:r>
              <a:rPr lang="en-US" sz="4000" b="1" dirty="0" err="1"/>
              <a:t>erfgoed</a:t>
            </a:r>
            <a:endParaRPr lang="en-US" sz="4000" b="1" dirty="0"/>
          </a:p>
        </p:txBody>
      </p:sp>
      <p:pic>
        <p:nvPicPr>
          <p:cNvPr id="6" name="Tijdelijke aanduiding voor afbeelding 5" descr="Afbeelding met buiten, gras, boom, lucht&#10;&#10;Automatisch gegenereerde beschrijving">
            <a:extLst>
              <a:ext uri="{FF2B5EF4-FFF2-40B4-BE49-F238E27FC236}">
                <a16:creationId xmlns:a16="http://schemas.microsoft.com/office/drawing/2014/main" id="{6F527168-93AE-9343-8C5C-198CD4E9B81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5022"/>
          <a:stretch/>
        </p:blipFill>
        <p:spPr>
          <a:xfrm>
            <a:off x="20" y="-775063"/>
            <a:ext cx="8508254" cy="7183805"/>
          </a:xfrm>
          <a:prstGeom prst="rect">
            <a:avLst/>
          </a:prstGeom>
        </p:spPr>
      </p:pic>
      <p:sp>
        <p:nvSpPr>
          <p:cNvPr id="4" name="Tijdelijke aanduiding voor tekst 3">
            <a:extLst>
              <a:ext uri="{FF2B5EF4-FFF2-40B4-BE49-F238E27FC236}">
                <a16:creationId xmlns:a16="http://schemas.microsoft.com/office/drawing/2014/main" id="{A305D447-6486-745C-3D8D-1EF9618C8328}"/>
              </a:ext>
            </a:extLst>
          </p:cNvPr>
          <p:cNvSpPr>
            <a:spLocks noGrp="1"/>
          </p:cNvSpPr>
          <p:nvPr>
            <p:ph type="body" sz="half" idx="2"/>
          </p:nvPr>
        </p:nvSpPr>
        <p:spPr>
          <a:xfrm>
            <a:off x="8643193" y="2418408"/>
            <a:ext cx="3235298" cy="3540265"/>
          </a:xfrm>
        </p:spPr>
        <p:txBody>
          <a:bodyPr vert="horz" lIns="91440" tIns="45720" rIns="91440" bIns="45720" rtlCol="0">
            <a:normAutofit/>
          </a:bodyPr>
          <a:lstStyle/>
          <a:p>
            <a:pPr indent="-228600">
              <a:buFont typeface="Arial" panose="020B0604020202020204" pitchFamily="34" charset="0"/>
              <a:buChar char="•"/>
            </a:pPr>
            <a:r>
              <a:rPr lang="en-US" sz="2000" b="1" dirty="0"/>
              <a:t>De </a:t>
            </a:r>
            <a:r>
              <a:rPr lang="en-US" sz="2000" b="1" dirty="0" err="1"/>
              <a:t>gemeente</a:t>
            </a:r>
            <a:r>
              <a:rPr lang="en-US" sz="2000" b="1" dirty="0"/>
              <a:t> </a:t>
            </a:r>
            <a:r>
              <a:rPr lang="en-US" sz="2000" b="1" dirty="0" err="1"/>
              <a:t>dient</a:t>
            </a:r>
            <a:r>
              <a:rPr lang="en-US" sz="2000" b="1" dirty="0"/>
              <a:t> </a:t>
            </a:r>
            <a:r>
              <a:rPr lang="en-US" sz="2000" b="1" dirty="0" err="1"/>
              <a:t>een</a:t>
            </a:r>
            <a:r>
              <a:rPr lang="en-US" sz="2000" b="1" dirty="0"/>
              <a:t> ‘up to date’ </a:t>
            </a:r>
            <a:r>
              <a:rPr lang="en-US" sz="2000" b="1" dirty="0" err="1"/>
              <a:t>lijst</a:t>
            </a:r>
            <a:r>
              <a:rPr lang="en-US" sz="2000" b="1" dirty="0"/>
              <a:t> van </a:t>
            </a:r>
            <a:r>
              <a:rPr lang="en-US" sz="2000" b="1" dirty="0" err="1"/>
              <a:t>waardevol</a:t>
            </a:r>
            <a:r>
              <a:rPr lang="en-US" sz="2000" b="1" dirty="0"/>
              <a:t> </a:t>
            </a:r>
            <a:r>
              <a:rPr lang="en-US" sz="2000" b="1" dirty="0" err="1"/>
              <a:t>cultuurhistorisch</a:t>
            </a:r>
            <a:r>
              <a:rPr lang="en-US" sz="2000" b="1" dirty="0"/>
              <a:t>, </a:t>
            </a:r>
            <a:r>
              <a:rPr lang="en-US" sz="2000" b="1" dirty="0" err="1"/>
              <a:t>cultureel</a:t>
            </a:r>
            <a:r>
              <a:rPr lang="en-US" sz="2000" b="1" dirty="0"/>
              <a:t> en </a:t>
            </a:r>
            <a:r>
              <a:rPr lang="en-US" sz="2000" b="1" dirty="0" err="1"/>
              <a:t>natuurlijk</a:t>
            </a:r>
            <a:r>
              <a:rPr lang="en-US" sz="2000" b="1" dirty="0"/>
              <a:t> </a:t>
            </a:r>
            <a:r>
              <a:rPr lang="en-US" sz="2000" b="1" dirty="0" err="1"/>
              <a:t>erfgoed</a:t>
            </a:r>
            <a:r>
              <a:rPr lang="en-US" sz="2000" b="1" dirty="0"/>
              <a:t> </a:t>
            </a:r>
            <a:r>
              <a:rPr lang="en-US" sz="2000" b="1" dirty="0" err="1"/>
              <a:t>te</a:t>
            </a:r>
            <a:r>
              <a:rPr lang="en-US" sz="2000" b="1" dirty="0"/>
              <a:t> </a:t>
            </a:r>
            <a:r>
              <a:rPr lang="en-US" sz="2000" b="1" dirty="0" err="1"/>
              <a:t>hebben</a:t>
            </a:r>
            <a:r>
              <a:rPr lang="en-US" sz="2000" b="1" dirty="0"/>
              <a:t> en </a:t>
            </a:r>
            <a:r>
              <a:rPr lang="en-US" sz="2000" b="1" dirty="0" err="1"/>
              <a:t>deze</a:t>
            </a:r>
            <a:r>
              <a:rPr lang="en-US" sz="2000" b="1" dirty="0"/>
              <a:t> </a:t>
            </a:r>
            <a:r>
              <a:rPr lang="en-US" sz="2000" b="1" dirty="0" err="1"/>
              <a:t>waardevolle</a:t>
            </a:r>
            <a:r>
              <a:rPr lang="en-US" sz="2000" b="1" dirty="0"/>
              <a:t> </a:t>
            </a:r>
            <a:r>
              <a:rPr lang="en-US" sz="2000" b="1" dirty="0" err="1"/>
              <a:t>elementen</a:t>
            </a:r>
            <a:r>
              <a:rPr lang="en-US" sz="2000" b="1" dirty="0"/>
              <a:t> </a:t>
            </a:r>
            <a:r>
              <a:rPr lang="en-US" sz="2000" b="1" dirty="0" err="1"/>
              <a:t>te</a:t>
            </a:r>
            <a:r>
              <a:rPr lang="en-US" sz="2000" b="1" dirty="0"/>
              <a:t> </a:t>
            </a:r>
            <a:r>
              <a:rPr lang="en-US" sz="2000" b="1" dirty="0" err="1"/>
              <a:t>koesteren</a:t>
            </a:r>
            <a:r>
              <a:rPr lang="en-US" sz="2000" b="1" dirty="0"/>
              <a:t> en, </a:t>
            </a:r>
            <a:r>
              <a:rPr lang="en-US" sz="2000" b="1" dirty="0" err="1"/>
              <a:t>indien</a:t>
            </a:r>
            <a:r>
              <a:rPr lang="en-US" sz="2000" b="1" dirty="0"/>
              <a:t> </a:t>
            </a:r>
            <a:r>
              <a:rPr lang="en-US" sz="2000" b="1" dirty="0" err="1"/>
              <a:t>mogelijk</a:t>
            </a:r>
            <a:r>
              <a:rPr lang="en-US" sz="2000" b="1" dirty="0"/>
              <a:t>, </a:t>
            </a:r>
            <a:r>
              <a:rPr lang="en-US" sz="2000" b="1" dirty="0" err="1"/>
              <a:t>openstelling</a:t>
            </a:r>
            <a:r>
              <a:rPr lang="en-US" sz="2000" b="1" dirty="0"/>
              <a:t>.</a:t>
            </a:r>
          </a:p>
          <a:p>
            <a:r>
              <a:rPr lang="en-US" sz="2000" b="1" dirty="0" err="1"/>
              <a:t>Voorbeeld</a:t>
            </a:r>
            <a:r>
              <a:rPr lang="en-US" sz="2000" b="1" dirty="0"/>
              <a:t>: </a:t>
            </a:r>
            <a:r>
              <a:rPr lang="en-US" sz="2000" b="1" dirty="0" err="1"/>
              <a:t>een</a:t>
            </a:r>
            <a:r>
              <a:rPr lang="en-US" sz="2000" b="1" dirty="0"/>
              <a:t> </a:t>
            </a:r>
            <a:r>
              <a:rPr lang="en-US" sz="2000" b="1" dirty="0" err="1"/>
              <a:t>prachtig</a:t>
            </a:r>
            <a:r>
              <a:rPr lang="en-US" sz="2000" b="1" dirty="0"/>
              <a:t> </a:t>
            </a:r>
            <a:r>
              <a:rPr lang="en-US" sz="2000" b="1" dirty="0" err="1"/>
              <a:t>pand</a:t>
            </a:r>
            <a:r>
              <a:rPr lang="en-US" sz="2000" b="1" dirty="0"/>
              <a:t> en </a:t>
            </a:r>
            <a:r>
              <a:rPr lang="en-US" sz="2000" b="1" dirty="0" err="1"/>
              <a:t>bijzondere</a:t>
            </a:r>
            <a:r>
              <a:rPr lang="en-US" sz="2000" b="1" dirty="0"/>
              <a:t> </a:t>
            </a:r>
            <a:r>
              <a:rPr lang="en-US" sz="2000" b="1" dirty="0" err="1"/>
              <a:t>boomgroepen</a:t>
            </a:r>
            <a:r>
              <a:rPr lang="en-US" sz="2000" b="1" dirty="0"/>
              <a:t> aan de rand van </a:t>
            </a:r>
            <a:r>
              <a:rPr lang="en-US" sz="2000" b="1" dirty="0" err="1"/>
              <a:t>Rothem</a:t>
            </a:r>
            <a:r>
              <a:rPr lang="en-US" sz="2000" b="1" dirty="0"/>
              <a:t>.</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37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209C5B1-802F-C23D-368A-972C13F8F654}"/>
              </a:ext>
            </a:extLst>
          </p:cNvPr>
          <p:cNvSpPr>
            <a:spLocks noGrp="1"/>
          </p:cNvSpPr>
          <p:nvPr>
            <p:ph type="title"/>
          </p:nvPr>
        </p:nvSpPr>
        <p:spPr>
          <a:xfrm>
            <a:off x="496824" y="851517"/>
            <a:ext cx="5425006" cy="1461778"/>
          </a:xfrm>
        </p:spPr>
        <p:txBody>
          <a:bodyPr vert="horz" lIns="91440" tIns="45720" rIns="91440" bIns="45720" rtlCol="0" anchor="ctr">
            <a:normAutofit fontScale="90000"/>
          </a:bodyPr>
          <a:lstStyle/>
          <a:p>
            <a:r>
              <a:rPr lang="en-US" sz="4400" b="1" dirty="0" err="1"/>
              <a:t>Meerssen</a:t>
            </a:r>
            <a:r>
              <a:rPr lang="en-US" sz="4400" b="1" dirty="0"/>
              <a:t>, </a:t>
            </a:r>
            <a:r>
              <a:rPr lang="en-US" sz="4400" b="1" dirty="0" err="1"/>
              <a:t>gemeente</a:t>
            </a:r>
            <a:r>
              <a:rPr lang="en-US" sz="4400" b="1" dirty="0"/>
              <a:t> van </a:t>
            </a:r>
            <a:r>
              <a:rPr lang="en-US" sz="4400" b="1" dirty="0" err="1"/>
              <a:t>kleine</a:t>
            </a:r>
            <a:r>
              <a:rPr lang="en-US" sz="4400" b="1" dirty="0"/>
              <a:t> </a:t>
            </a:r>
            <a:r>
              <a:rPr lang="en-US" sz="4400" b="1" dirty="0" err="1"/>
              <a:t>landschapselementen</a:t>
            </a:r>
            <a:r>
              <a:rPr lang="en-US" sz="3400" b="1" dirty="0"/>
              <a:t>.</a:t>
            </a:r>
          </a:p>
        </p:txBody>
      </p:sp>
      <p:sp>
        <p:nvSpPr>
          <p:cNvPr id="4" name="Tijdelijke aanduiding voor tekst 3">
            <a:extLst>
              <a:ext uri="{FF2B5EF4-FFF2-40B4-BE49-F238E27FC236}">
                <a16:creationId xmlns:a16="http://schemas.microsoft.com/office/drawing/2014/main" id="{4B620D8C-9460-90B1-4CBE-CFB31E5A295F}"/>
              </a:ext>
            </a:extLst>
          </p:cNvPr>
          <p:cNvSpPr>
            <a:spLocks noGrp="1"/>
          </p:cNvSpPr>
          <p:nvPr>
            <p:ph type="body" sz="half" idx="2"/>
          </p:nvPr>
        </p:nvSpPr>
        <p:spPr>
          <a:xfrm>
            <a:off x="496823" y="2786743"/>
            <a:ext cx="4516721" cy="3513204"/>
          </a:xfrm>
        </p:spPr>
        <p:txBody>
          <a:bodyPr vert="horz" lIns="91440" tIns="45720" rIns="91440" bIns="45720" rtlCol="0">
            <a:normAutofit/>
          </a:bodyPr>
          <a:lstStyle/>
          <a:p>
            <a:r>
              <a:rPr lang="en-US" sz="2000" b="1" dirty="0" err="1"/>
              <a:t>Ook</a:t>
            </a:r>
            <a:r>
              <a:rPr lang="en-US" sz="2000" b="1" dirty="0"/>
              <a:t> in </a:t>
            </a:r>
            <a:r>
              <a:rPr lang="en-US" sz="2000" b="1" dirty="0" err="1"/>
              <a:t>Meerssen</a:t>
            </a:r>
            <a:r>
              <a:rPr lang="en-US" sz="2000" b="1" dirty="0"/>
              <a:t> </a:t>
            </a:r>
            <a:r>
              <a:rPr lang="en-US" sz="2000" b="1" dirty="0" err="1"/>
              <a:t>zijn</a:t>
            </a:r>
            <a:r>
              <a:rPr lang="en-US" sz="2000" b="1" dirty="0"/>
              <a:t> de </a:t>
            </a:r>
            <a:r>
              <a:rPr lang="en-US" sz="2000" b="1" dirty="0" err="1"/>
              <a:t>laatste</a:t>
            </a:r>
            <a:r>
              <a:rPr lang="en-US" sz="2000" b="1" dirty="0"/>
              <a:t> </a:t>
            </a:r>
            <a:r>
              <a:rPr lang="en-US" sz="2000" b="1" dirty="0" err="1"/>
              <a:t>tientallen</a:t>
            </a:r>
            <a:r>
              <a:rPr lang="en-US" sz="2000" b="1" dirty="0"/>
              <a:t> </a:t>
            </a:r>
            <a:r>
              <a:rPr lang="en-US" sz="2000" b="1" dirty="0" err="1"/>
              <a:t>jaren</a:t>
            </a:r>
            <a:r>
              <a:rPr lang="en-US" sz="2000" b="1" dirty="0"/>
              <a:t> </a:t>
            </a:r>
            <a:r>
              <a:rPr lang="en-US" sz="2000" b="1" dirty="0" err="1"/>
              <a:t>veel</a:t>
            </a:r>
            <a:r>
              <a:rPr lang="en-US" sz="2000" b="1" dirty="0"/>
              <a:t> </a:t>
            </a:r>
            <a:r>
              <a:rPr lang="en-US" sz="2000" b="1" dirty="0" err="1"/>
              <a:t>landschapselementen</a:t>
            </a:r>
            <a:r>
              <a:rPr lang="en-US" sz="2000" b="1" dirty="0"/>
              <a:t> </a:t>
            </a:r>
            <a:r>
              <a:rPr lang="en-US" sz="2000" b="1" dirty="0" err="1"/>
              <a:t>verdwenen</a:t>
            </a:r>
            <a:r>
              <a:rPr lang="en-US" sz="2000" b="1" dirty="0"/>
              <a:t>. </a:t>
            </a:r>
            <a:r>
              <a:rPr lang="en-US" sz="2000" b="1" dirty="0" err="1"/>
              <a:t>Bloemrijke</a:t>
            </a:r>
            <a:r>
              <a:rPr lang="en-US" sz="2000" b="1" dirty="0"/>
              <a:t> </a:t>
            </a:r>
            <a:r>
              <a:rPr lang="en-US" sz="2000" b="1" dirty="0" err="1"/>
              <a:t>bermen</a:t>
            </a:r>
            <a:r>
              <a:rPr lang="en-US" sz="2000" b="1" dirty="0"/>
              <a:t> </a:t>
            </a:r>
            <a:r>
              <a:rPr lang="en-US" sz="2000" b="1" dirty="0" err="1"/>
              <a:t>werden</a:t>
            </a:r>
            <a:r>
              <a:rPr lang="en-US" sz="2000" b="1" dirty="0"/>
              <a:t> </a:t>
            </a:r>
            <a:r>
              <a:rPr lang="en-US" sz="2000" b="1" dirty="0" err="1"/>
              <a:t>slecht</a:t>
            </a:r>
            <a:r>
              <a:rPr lang="en-US" sz="2000" b="1" dirty="0"/>
              <a:t> </a:t>
            </a:r>
            <a:r>
              <a:rPr lang="en-US" sz="2000" b="1" dirty="0" err="1"/>
              <a:t>onderhouden</a:t>
            </a:r>
            <a:r>
              <a:rPr lang="en-US" sz="2000" b="1" dirty="0"/>
              <a:t>. </a:t>
            </a:r>
            <a:r>
              <a:rPr lang="en-US" sz="2000" b="1" dirty="0" err="1"/>
              <a:t>Graften</a:t>
            </a:r>
            <a:r>
              <a:rPr lang="en-US" sz="2000" b="1" dirty="0"/>
              <a:t> </a:t>
            </a:r>
            <a:r>
              <a:rPr lang="en-US" sz="2000" b="1" dirty="0" err="1"/>
              <a:t>zijn</a:t>
            </a:r>
            <a:r>
              <a:rPr lang="en-US" sz="2000" b="1" dirty="0"/>
              <a:t> door </a:t>
            </a:r>
            <a:r>
              <a:rPr lang="en-US" sz="2000" b="1" dirty="0" err="1"/>
              <a:t>industriële</a:t>
            </a:r>
            <a:r>
              <a:rPr lang="en-US" sz="2000" b="1" dirty="0"/>
              <a:t> </a:t>
            </a:r>
            <a:r>
              <a:rPr lang="en-US" sz="2000" b="1" dirty="0" err="1"/>
              <a:t>landbouw</a:t>
            </a:r>
            <a:r>
              <a:rPr lang="en-US" sz="2000" b="1" dirty="0"/>
              <a:t> </a:t>
            </a:r>
            <a:r>
              <a:rPr lang="en-US" sz="2000" b="1" dirty="0" err="1"/>
              <a:t>weg</a:t>
            </a:r>
            <a:r>
              <a:rPr lang="en-US" sz="2000" b="1" dirty="0"/>
              <a:t> </a:t>
            </a:r>
            <a:r>
              <a:rPr lang="en-US" sz="2000" b="1" dirty="0" err="1"/>
              <a:t>geploegd</a:t>
            </a:r>
            <a:r>
              <a:rPr lang="en-US" sz="2000" b="1" dirty="0"/>
              <a:t>. </a:t>
            </a:r>
            <a:r>
              <a:rPr lang="en-US" sz="2000" b="1" dirty="0" err="1"/>
              <a:t>Holle</a:t>
            </a:r>
            <a:r>
              <a:rPr lang="en-US" sz="2000" b="1" dirty="0"/>
              <a:t> </a:t>
            </a:r>
            <a:r>
              <a:rPr lang="en-US" sz="2000" b="1" dirty="0" err="1"/>
              <a:t>wegen</a:t>
            </a:r>
            <a:r>
              <a:rPr lang="en-US" sz="2000" b="1" dirty="0"/>
              <a:t> </a:t>
            </a:r>
            <a:r>
              <a:rPr lang="en-US" sz="2000" b="1" dirty="0" err="1"/>
              <a:t>werden</a:t>
            </a:r>
            <a:r>
              <a:rPr lang="en-US" sz="2000" b="1" dirty="0"/>
              <a:t> </a:t>
            </a:r>
            <a:r>
              <a:rPr lang="en-US" sz="2000" b="1" dirty="0" err="1"/>
              <a:t>wel</a:t>
            </a:r>
            <a:r>
              <a:rPr lang="en-US" sz="2000" b="1" dirty="0"/>
              <a:t> </a:t>
            </a:r>
            <a:r>
              <a:rPr lang="en-US" sz="2000" b="1" dirty="0" err="1"/>
              <a:t>begaanbaar</a:t>
            </a:r>
            <a:r>
              <a:rPr lang="en-US" sz="2000" b="1" dirty="0"/>
              <a:t> </a:t>
            </a:r>
            <a:r>
              <a:rPr lang="en-US" sz="2000" b="1" dirty="0" err="1"/>
              <a:t>gehouden</a:t>
            </a:r>
            <a:r>
              <a:rPr lang="en-US" sz="2000" b="1" dirty="0"/>
              <a:t> maar de </a:t>
            </a:r>
            <a:r>
              <a:rPr lang="en-US" sz="2000" b="1" dirty="0" err="1"/>
              <a:t>hellingenwerden</a:t>
            </a:r>
            <a:r>
              <a:rPr lang="en-US" sz="2000" b="1" dirty="0"/>
              <a:t> </a:t>
            </a:r>
            <a:r>
              <a:rPr lang="en-US" sz="2000" b="1" dirty="0" err="1"/>
              <a:t>verwaarloosd</a:t>
            </a:r>
            <a:r>
              <a:rPr lang="en-US" sz="2000" b="1" dirty="0"/>
              <a:t>.</a:t>
            </a:r>
          </a:p>
          <a:p>
            <a:r>
              <a:rPr lang="en-US" sz="2000" b="1" dirty="0" err="1"/>
              <a:t>Voor</a:t>
            </a:r>
            <a:r>
              <a:rPr lang="en-US" sz="2000" b="1" dirty="0"/>
              <a:t> </a:t>
            </a:r>
            <a:r>
              <a:rPr lang="en-US" sz="2000" b="1" dirty="0" err="1"/>
              <a:t>dit</a:t>
            </a:r>
            <a:r>
              <a:rPr lang="en-US" sz="2000" b="1" dirty="0"/>
              <a:t> </a:t>
            </a:r>
            <a:r>
              <a:rPr lang="en-US" sz="2000" b="1" dirty="0" err="1"/>
              <a:t>soort</a:t>
            </a:r>
            <a:r>
              <a:rPr lang="en-US" sz="2000" b="1" dirty="0"/>
              <a:t> </a:t>
            </a:r>
            <a:r>
              <a:rPr lang="en-US" sz="2000" b="1" dirty="0" err="1"/>
              <a:t>landschapselementen</a:t>
            </a:r>
            <a:r>
              <a:rPr lang="en-US" sz="2000" b="1" dirty="0"/>
              <a:t> </a:t>
            </a:r>
            <a:r>
              <a:rPr lang="en-US" sz="2000" b="1" dirty="0" err="1"/>
              <a:t>dienen</a:t>
            </a:r>
            <a:r>
              <a:rPr lang="en-US" sz="2000" b="1" dirty="0"/>
              <a:t> </a:t>
            </a:r>
            <a:r>
              <a:rPr lang="en-US" sz="2000" b="1" dirty="0" err="1"/>
              <a:t>een</a:t>
            </a:r>
            <a:r>
              <a:rPr lang="en-US" sz="2000" b="1" dirty="0"/>
              <a:t> </a:t>
            </a:r>
            <a:r>
              <a:rPr lang="en-US" sz="2000" b="1" dirty="0" err="1"/>
              <a:t>beschermingsplan</a:t>
            </a:r>
            <a:r>
              <a:rPr lang="en-US" sz="2000" b="1" dirty="0"/>
              <a:t> </a:t>
            </a:r>
            <a:r>
              <a:rPr lang="en-US" sz="2000" b="1" dirty="0" err="1"/>
              <a:t>opgesteld</a:t>
            </a:r>
            <a:r>
              <a:rPr lang="en-US" sz="2000" b="1" dirty="0"/>
              <a:t> </a:t>
            </a:r>
            <a:r>
              <a:rPr lang="en-US" sz="2000" b="1" dirty="0" err="1"/>
              <a:t>te</a:t>
            </a:r>
            <a:r>
              <a:rPr lang="en-US" sz="2000" b="1" dirty="0"/>
              <a:t> </a:t>
            </a:r>
            <a:r>
              <a:rPr lang="en-US" sz="2000" b="1" dirty="0" err="1"/>
              <a:t>worden</a:t>
            </a:r>
            <a:r>
              <a:rPr lang="en-US" sz="2000" b="1" dirty="0"/>
              <a:t> (</a:t>
            </a:r>
            <a:r>
              <a:rPr lang="en-US" sz="2000" b="1" dirty="0" err="1"/>
              <a:t>i.s.m</a:t>
            </a:r>
            <a:r>
              <a:rPr lang="en-US" sz="2000" b="1" dirty="0"/>
              <a:t>. </a:t>
            </a:r>
            <a:r>
              <a:rPr lang="en-US" sz="2000" b="1" dirty="0" err="1"/>
              <a:t>andere</a:t>
            </a:r>
            <a:r>
              <a:rPr lang="en-US" sz="2000" b="1" dirty="0"/>
              <a:t> </a:t>
            </a:r>
            <a:r>
              <a:rPr lang="en-US" sz="2000" b="1" dirty="0" err="1"/>
              <a:t>gemeenten</a:t>
            </a:r>
            <a:r>
              <a:rPr lang="en-US" sz="2000" b="1" dirty="0"/>
              <a:t>).</a:t>
            </a:r>
          </a:p>
        </p:txBody>
      </p:sp>
      <p:pic>
        <p:nvPicPr>
          <p:cNvPr id="6" name="Tijdelijke aanduiding voor afbeelding 5" descr="Afbeelding met buiten, boom, lucht, gras&#10;&#10;Automatisch gegenereerde beschrijving">
            <a:extLst>
              <a:ext uri="{FF2B5EF4-FFF2-40B4-BE49-F238E27FC236}">
                <a16:creationId xmlns:a16="http://schemas.microsoft.com/office/drawing/2014/main" id="{48207E3F-29AE-2686-7439-0C95463A9D1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008" r="5007" b="-1"/>
          <a:stretch/>
        </p:blipFill>
        <p:spPr>
          <a:xfrm>
            <a:off x="5399313" y="478971"/>
            <a:ext cx="6295863" cy="5904412"/>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Tree>
    <p:extLst>
      <p:ext uri="{BB962C8B-B14F-4D97-AF65-F5344CB8AC3E}">
        <p14:creationId xmlns:p14="http://schemas.microsoft.com/office/powerpoint/2010/main" val="3327508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afbeelding 5" descr="Afbeelding met gras, buiten, plant, boom&#10;&#10;Automatisch gegenereerde beschrijving">
            <a:extLst>
              <a:ext uri="{FF2B5EF4-FFF2-40B4-BE49-F238E27FC236}">
                <a16:creationId xmlns:a16="http://schemas.microsoft.com/office/drawing/2014/main" id="{E7497F91-5D55-CAE3-0484-ACE8D063587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4951"/>
          <a:stretch/>
        </p:blipFill>
        <p:spPr>
          <a:xfrm>
            <a:off x="603671" y="-1"/>
            <a:ext cx="11588329" cy="6857999"/>
          </a:xfrm>
          <a:prstGeom prst="rect">
            <a:avLst/>
          </a:prstGeom>
        </p:spPr>
      </p:pic>
      <p:sp>
        <p:nvSpPr>
          <p:cNvPr id="13" name="Rectangle 1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DDA45AB-BA2C-569F-17A5-53281B5F8D89}"/>
              </a:ext>
            </a:extLst>
          </p:cNvPr>
          <p:cNvSpPr>
            <a:spLocks noGrp="1"/>
          </p:cNvSpPr>
          <p:nvPr>
            <p:ph type="title"/>
          </p:nvPr>
        </p:nvSpPr>
        <p:spPr>
          <a:xfrm>
            <a:off x="1166649" y="306116"/>
            <a:ext cx="3874686" cy="1315540"/>
          </a:xfrm>
        </p:spPr>
        <p:txBody>
          <a:bodyPr vert="horz" lIns="91440" tIns="45720" rIns="91440" bIns="45720" rtlCol="0" anchor="ctr">
            <a:normAutofit/>
          </a:bodyPr>
          <a:lstStyle/>
          <a:p>
            <a:r>
              <a:rPr lang="en-US" sz="4400" b="1" dirty="0" err="1">
                <a:solidFill>
                  <a:schemeClr val="bg1"/>
                </a:solidFill>
              </a:rPr>
              <a:t>Meerssen</a:t>
            </a:r>
            <a:r>
              <a:rPr lang="en-US" sz="4400" b="1" dirty="0">
                <a:solidFill>
                  <a:schemeClr val="bg1"/>
                </a:solidFill>
              </a:rPr>
              <a:t>, </a:t>
            </a:r>
            <a:r>
              <a:rPr lang="en-US" sz="4400" b="1" dirty="0" err="1">
                <a:solidFill>
                  <a:schemeClr val="bg1"/>
                </a:solidFill>
              </a:rPr>
              <a:t>watergemeente</a:t>
            </a:r>
            <a:r>
              <a:rPr lang="en-US" sz="4400" b="1" dirty="0">
                <a:solidFill>
                  <a:schemeClr val="bg1"/>
                </a:solidFill>
              </a:rPr>
              <a:t>.</a:t>
            </a:r>
          </a:p>
        </p:txBody>
      </p:sp>
      <p:sp>
        <p:nvSpPr>
          <p:cNvPr id="15" name="Rectangle 1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4C952BCF-48AF-73A6-2B79-F66E97AD1A11}"/>
              </a:ext>
            </a:extLst>
          </p:cNvPr>
          <p:cNvSpPr>
            <a:spLocks noGrp="1"/>
          </p:cNvSpPr>
          <p:nvPr>
            <p:ph type="body" sz="half" idx="2"/>
          </p:nvPr>
        </p:nvSpPr>
        <p:spPr>
          <a:xfrm>
            <a:off x="1166649" y="2447109"/>
            <a:ext cx="3874685" cy="4119230"/>
          </a:xfrm>
        </p:spPr>
        <p:txBody>
          <a:bodyPr vert="horz" lIns="91440" tIns="45720" rIns="91440" bIns="45720" rtlCol="0" anchor="ctr">
            <a:normAutofit lnSpcReduction="10000"/>
          </a:bodyPr>
          <a:lstStyle/>
          <a:p>
            <a:pPr indent="-228600">
              <a:buFont typeface="Arial" panose="020B0604020202020204" pitchFamily="34" charset="0"/>
              <a:buChar char="•"/>
            </a:pPr>
            <a:r>
              <a:rPr lang="en-US" sz="2000" dirty="0" err="1">
                <a:solidFill>
                  <a:schemeClr val="bg1"/>
                </a:solidFill>
              </a:rPr>
              <a:t>Meerssen</a:t>
            </a:r>
            <a:r>
              <a:rPr lang="en-US" sz="2000" dirty="0">
                <a:solidFill>
                  <a:schemeClr val="bg1"/>
                </a:solidFill>
              </a:rPr>
              <a:t> is </a:t>
            </a:r>
            <a:r>
              <a:rPr lang="en-US" sz="2000" dirty="0" err="1">
                <a:solidFill>
                  <a:schemeClr val="bg1"/>
                </a:solidFill>
              </a:rPr>
              <a:t>een</a:t>
            </a:r>
            <a:r>
              <a:rPr lang="en-US" sz="2000" dirty="0">
                <a:solidFill>
                  <a:schemeClr val="bg1"/>
                </a:solidFill>
              </a:rPr>
              <a:t> </a:t>
            </a:r>
            <a:r>
              <a:rPr lang="en-US" sz="2000" dirty="0" err="1">
                <a:solidFill>
                  <a:schemeClr val="bg1"/>
                </a:solidFill>
              </a:rPr>
              <a:t>gemeente</a:t>
            </a:r>
            <a:r>
              <a:rPr lang="en-US" sz="2000" dirty="0">
                <a:solidFill>
                  <a:schemeClr val="bg1"/>
                </a:solidFill>
              </a:rPr>
              <a:t> met </a:t>
            </a:r>
            <a:r>
              <a:rPr lang="en-US" sz="2000" dirty="0" err="1">
                <a:solidFill>
                  <a:schemeClr val="bg1"/>
                </a:solidFill>
              </a:rPr>
              <a:t>rivieren</a:t>
            </a:r>
            <a:r>
              <a:rPr lang="en-US" sz="2000" dirty="0">
                <a:solidFill>
                  <a:schemeClr val="bg1"/>
                </a:solidFill>
              </a:rPr>
              <a:t>, </a:t>
            </a:r>
            <a:r>
              <a:rPr lang="en-US" sz="2000" dirty="0" err="1">
                <a:solidFill>
                  <a:schemeClr val="bg1"/>
                </a:solidFill>
              </a:rPr>
              <a:t>beken</a:t>
            </a:r>
            <a:r>
              <a:rPr lang="en-US" sz="2000" dirty="0">
                <a:solidFill>
                  <a:schemeClr val="bg1"/>
                </a:solidFill>
              </a:rPr>
              <a:t> en </a:t>
            </a:r>
            <a:r>
              <a:rPr lang="en-US" sz="2000" dirty="0" err="1">
                <a:solidFill>
                  <a:schemeClr val="bg1"/>
                </a:solidFill>
              </a:rPr>
              <a:t>vijvers</a:t>
            </a:r>
            <a:r>
              <a:rPr lang="en-US" sz="2000" dirty="0">
                <a:solidFill>
                  <a:schemeClr val="bg1"/>
                </a:solidFill>
              </a:rPr>
              <a:t>.</a:t>
            </a:r>
          </a:p>
          <a:p>
            <a:pPr indent="-228600">
              <a:buFont typeface="Arial" panose="020B0604020202020204" pitchFamily="34" charset="0"/>
              <a:buChar char="•"/>
            </a:pPr>
            <a:r>
              <a:rPr lang="en-US" sz="2000" dirty="0">
                <a:solidFill>
                  <a:schemeClr val="bg1"/>
                </a:solidFill>
              </a:rPr>
              <a:t>De </a:t>
            </a:r>
            <a:r>
              <a:rPr lang="en-US" sz="2000" dirty="0" err="1">
                <a:solidFill>
                  <a:schemeClr val="bg1"/>
                </a:solidFill>
              </a:rPr>
              <a:t>beleving</a:t>
            </a:r>
            <a:r>
              <a:rPr lang="en-US" sz="2000" dirty="0">
                <a:solidFill>
                  <a:schemeClr val="bg1"/>
                </a:solidFill>
              </a:rPr>
              <a:t> van het water </a:t>
            </a:r>
            <a:r>
              <a:rPr lang="en-US" sz="2000" dirty="0" err="1">
                <a:solidFill>
                  <a:schemeClr val="bg1"/>
                </a:solidFill>
              </a:rPr>
              <a:t>kan</a:t>
            </a:r>
            <a:r>
              <a:rPr lang="en-US" sz="2000" dirty="0">
                <a:solidFill>
                  <a:schemeClr val="bg1"/>
                </a:solidFill>
              </a:rPr>
              <a:t> </a:t>
            </a:r>
            <a:r>
              <a:rPr lang="en-US" sz="2000" dirty="0" err="1">
                <a:solidFill>
                  <a:schemeClr val="bg1"/>
                </a:solidFill>
              </a:rPr>
              <a:t>nog</a:t>
            </a:r>
            <a:r>
              <a:rPr lang="en-US" sz="2000" dirty="0">
                <a:solidFill>
                  <a:schemeClr val="bg1"/>
                </a:solidFill>
              </a:rPr>
              <a:t> </a:t>
            </a:r>
            <a:r>
              <a:rPr lang="en-US" sz="2000" dirty="0" err="1">
                <a:solidFill>
                  <a:schemeClr val="bg1"/>
                </a:solidFill>
              </a:rPr>
              <a:t>verbeterd</a:t>
            </a:r>
            <a:r>
              <a:rPr lang="en-US" sz="2000" dirty="0">
                <a:solidFill>
                  <a:schemeClr val="bg1"/>
                </a:solidFill>
              </a:rPr>
              <a:t> </a:t>
            </a:r>
            <a:r>
              <a:rPr lang="en-US" sz="2000" dirty="0" err="1">
                <a:solidFill>
                  <a:schemeClr val="bg1"/>
                </a:solidFill>
              </a:rPr>
              <a:t>worden</a:t>
            </a:r>
            <a:r>
              <a:rPr lang="en-US" sz="2000" dirty="0">
                <a:solidFill>
                  <a:schemeClr val="bg1"/>
                </a:solidFill>
              </a:rPr>
              <a:t>. </a:t>
            </a:r>
            <a:r>
              <a:rPr lang="en-US" sz="2000" dirty="0" err="1">
                <a:solidFill>
                  <a:schemeClr val="bg1"/>
                </a:solidFill>
              </a:rPr>
              <a:t>Bij</a:t>
            </a:r>
            <a:r>
              <a:rPr lang="en-US" sz="2000" dirty="0">
                <a:solidFill>
                  <a:schemeClr val="bg1"/>
                </a:solidFill>
              </a:rPr>
              <a:t> de </a:t>
            </a:r>
            <a:r>
              <a:rPr lang="en-US" sz="2000" dirty="0" err="1">
                <a:solidFill>
                  <a:schemeClr val="bg1"/>
                </a:solidFill>
              </a:rPr>
              <a:t>monding</a:t>
            </a:r>
            <a:r>
              <a:rPr lang="en-US" sz="2000" dirty="0">
                <a:solidFill>
                  <a:schemeClr val="bg1"/>
                </a:solidFill>
              </a:rPr>
              <a:t> van de </a:t>
            </a:r>
            <a:r>
              <a:rPr lang="en-US" sz="2000" dirty="0" err="1">
                <a:solidFill>
                  <a:schemeClr val="bg1"/>
                </a:solidFill>
              </a:rPr>
              <a:t>Geul</a:t>
            </a:r>
            <a:r>
              <a:rPr lang="en-US" sz="2000" dirty="0">
                <a:solidFill>
                  <a:schemeClr val="bg1"/>
                </a:solidFill>
              </a:rPr>
              <a:t> in de Maas en het </a:t>
            </a:r>
            <a:r>
              <a:rPr lang="en-US" sz="2000" dirty="0" err="1">
                <a:solidFill>
                  <a:schemeClr val="bg1"/>
                </a:solidFill>
              </a:rPr>
              <a:t>zicht</a:t>
            </a:r>
            <a:r>
              <a:rPr lang="en-US" sz="2000" dirty="0">
                <a:solidFill>
                  <a:schemeClr val="bg1"/>
                </a:solidFill>
              </a:rPr>
              <a:t> op de Maas en de </a:t>
            </a:r>
            <a:r>
              <a:rPr lang="en-US" sz="2000" dirty="0" err="1">
                <a:solidFill>
                  <a:schemeClr val="bg1"/>
                </a:solidFill>
              </a:rPr>
              <a:t>Geul</a:t>
            </a:r>
            <a:r>
              <a:rPr lang="en-US" sz="2000" dirty="0">
                <a:solidFill>
                  <a:schemeClr val="bg1"/>
                </a:solidFill>
              </a:rPr>
              <a:t> </a:t>
            </a:r>
            <a:r>
              <a:rPr lang="en-US" sz="2000" dirty="0" err="1">
                <a:solidFill>
                  <a:schemeClr val="bg1"/>
                </a:solidFill>
              </a:rPr>
              <a:t>kunnen</a:t>
            </a:r>
            <a:r>
              <a:rPr lang="en-US" sz="2000" dirty="0">
                <a:solidFill>
                  <a:schemeClr val="bg1"/>
                </a:solidFill>
              </a:rPr>
              <a:t> landmarks </a:t>
            </a:r>
            <a:r>
              <a:rPr lang="en-US" sz="2000" dirty="0" err="1">
                <a:solidFill>
                  <a:schemeClr val="bg1"/>
                </a:solidFill>
              </a:rPr>
              <a:t>geplaatst</a:t>
            </a:r>
            <a:r>
              <a:rPr lang="en-US" sz="2000" dirty="0">
                <a:solidFill>
                  <a:schemeClr val="bg1"/>
                </a:solidFill>
              </a:rPr>
              <a:t> </a:t>
            </a:r>
            <a:r>
              <a:rPr lang="en-US" sz="2000" dirty="0" err="1">
                <a:solidFill>
                  <a:schemeClr val="bg1"/>
                </a:solidFill>
              </a:rPr>
              <a:t>worden</a:t>
            </a:r>
            <a:r>
              <a:rPr lang="en-US" sz="2000" dirty="0">
                <a:solidFill>
                  <a:schemeClr val="bg1"/>
                </a:solidFill>
              </a:rPr>
              <a:t>.</a:t>
            </a:r>
            <a:br>
              <a:rPr lang="en-US" sz="2000" dirty="0">
                <a:solidFill>
                  <a:schemeClr val="bg1"/>
                </a:solidFill>
              </a:rPr>
            </a:br>
            <a:r>
              <a:rPr lang="en-US" sz="2000" dirty="0">
                <a:solidFill>
                  <a:schemeClr val="bg1"/>
                </a:solidFill>
              </a:rPr>
              <a:t>Er </a:t>
            </a:r>
            <a:r>
              <a:rPr lang="en-US" sz="2000" dirty="0" err="1">
                <a:solidFill>
                  <a:schemeClr val="bg1"/>
                </a:solidFill>
              </a:rPr>
              <a:t>dient</a:t>
            </a:r>
            <a:r>
              <a:rPr lang="en-US" sz="2000" dirty="0">
                <a:solidFill>
                  <a:schemeClr val="bg1"/>
                </a:solidFill>
              </a:rPr>
              <a:t> </a:t>
            </a:r>
            <a:r>
              <a:rPr lang="en-US" sz="2000" dirty="0" err="1">
                <a:solidFill>
                  <a:schemeClr val="bg1"/>
                </a:solidFill>
              </a:rPr>
              <a:t>aandacht</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zijn</a:t>
            </a:r>
            <a:r>
              <a:rPr lang="en-US" sz="2000" dirty="0">
                <a:solidFill>
                  <a:schemeClr val="bg1"/>
                </a:solidFill>
              </a:rPr>
              <a:t> </a:t>
            </a:r>
            <a:r>
              <a:rPr lang="en-US" sz="2000" dirty="0" err="1">
                <a:solidFill>
                  <a:schemeClr val="bg1"/>
                </a:solidFill>
              </a:rPr>
              <a:t>voor</a:t>
            </a:r>
            <a:r>
              <a:rPr lang="en-US" sz="2000" dirty="0">
                <a:solidFill>
                  <a:schemeClr val="bg1"/>
                </a:solidFill>
              </a:rPr>
              <a:t> het </a:t>
            </a:r>
            <a:r>
              <a:rPr lang="en-US" sz="2000" dirty="0" err="1">
                <a:solidFill>
                  <a:schemeClr val="bg1"/>
                </a:solidFill>
              </a:rPr>
              <a:t>zichtbaar</a:t>
            </a:r>
            <a:r>
              <a:rPr lang="en-US" sz="2000" dirty="0">
                <a:solidFill>
                  <a:schemeClr val="bg1"/>
                </a:solidFill>
              </a:rPr>
              <a:t> </a:t>
            </a:r>
            <a:r>
              <a:rPr lang="en-US" sz="2000" dirty="0" err="1">
                <a:solidFill>
                  <a:schemeClr val="bg1"/>
                </a:solidFill>
              </a:rPr>
              <a:t>maken</a:t>
            </a:r>
            <a:r>
              <a:rPr lang="en-US" sz="2000" dirty="0">
                <a:solidFill>
                  <a:schemeClr val="bg1"/>
                </a:solidFill>
              </a:rPr>
              <a:t> van de </a:t>
            </a:r>
            <a:r>
              <a:rPr lang="en-US" sz="2000" dirty="0" err="1">
                <a:solidFill>
                  <a:schemeClr val="bg1"/>
                </a:solidFill>
              </a:rPr>
              <a:t>beken</a:t>
            </a:r>
            <a:r>
              <a:rPr lang="en-US" sz="2000" dirty="0">
                <a:solidFill>
                  <a:schemeClr val="bg1"/>
                </a:solidFill>
              </a:rPr>
              <a:t> die </a:t>
            </a:r>
            <a:r>
              <a:rPr lang="en-US" sz="2000" dirty="0" err="1">
                <a:solidFill>
                  <a:schemeClr val="bg1"/>
                </a:solidFill>
              </a:rPr>
              <a:t>uit</a:t>
            </a:r>
            <a:r>
              <a:rPr lang="en-US" sz="2000" dirty="0">
                <a:solidFill>
                  <a:schemeClr val="bg1"/>
                </a:solidFill>
              </a:rPr>
              <a:t> het </a:t>
            </a:r>
            <a:r>
              <a:rPr lang="en-US" sz="2000" dirty="0" err="1">
                <a:solidFill>
                  <a:schemeClr val="bg1"/>
                </a:solidFill>
              </a:rPr>
              <a:t>Bunderbos</a:t>
            </a:r>
            <a:r>
              <a:rPr lang="en-US" sz="2000" dirty="0">
                <a:solidFill>
                  <a:schemeClr val="bg1"/>
                </a:solidFill>
              </a:rPr>
              <a:t> </a:t>
            </a:r>
            <a:r>
              <a:rPr lang="en-US" sz="2000" dirty="0" err="1">
                <a:solidFill>
                  <a:schemeClr val="bg1"/>
                </a:solidFill>
              </a:rPr>
              <a:t>komen</a:t>
            </a:r>
            <a:r>
              <a:rPr lang="en-US" sz="2000" dirty="0">
                <a:solidFill>
                  <a:schemeClr val="bg1"/>
                </a:solidFill>
              </a:rPr>
              <a:t>.</a:t>
            </a:r>
            <a:br>
              <a:rPr lang="en-US" sz="2000" dirty="0">
                <a:solidFill>
                  <a:schemeClr val="bg1"/>
                </a:solidFill>
              </a:rPr>
            </a:br>
            <a:r>
              <a:rPr lang="en-US" sz="2000" dirty="0">
                <a:solidFill>
                  <a:schemeClr val="bg1"/>
                </a:solidFill>
              </a:rPr>
              <a:t>De </a:t>
            </a:r>
            <a:r>
              <a:rPr lang="en-US" sz="2000" dirty="0" err="1">
                <a:solidFill>
                  <a:schemeClr val="bg1"/>
                </a:solidFill>
              </a:rPr>
              <a:t>beek</a:t>
            </a:r>
            <a:r>
              <a:rPr lang="en-US" sz="2000" dirty="0">
                <a:solidFill>
                  <a:schemeClr val="bg1"/>
                </a:solidFill>
              </a:rPr>
              <a:t> die van </a:t>
            </a:r>
            <a:r>
              <a:rPr lang="en-US" sz="2000" dirty="0" err="1">
                <a:solidFill>
                  <a:schemeClr val="bg1"/>
                </a:solidFill>
              </a:rPr>
              <a:t>Ulestraten</a:t>
            </a:r>
            <a:r>
              <a:rPr lang="en-US" sz="2000" dirty="0">
                <a:solidFill>
                  <a:schemeClr val="bg1"/>
                </a:solidFill>
              </a:rPr>
              <a:t> </a:t>
            </a:r>
            <a:r>
              <a:rPr lang="en-US" sz="2000" dirty="0" err="1">
                <a:solidFill>
                  <a:schemeClr val="bg1"/>
                </a:solidFill>
              </a:rPr>
              <a:t>komt</a:t>
            </a:r>
            <a:r>
              <a:rPr lang="en-US" sz="2000" dirty="0">
                <a:solidFill>
                  <a:schemeClr val="bg1"/>
                </a:solidFill>
              </a:rPr>
              <a:t> en door </a:t>
            </a:r>
            <a:r>
              <a:rPr lang="en-US" sz="2000" dirty="0" err="1">
                <a:solidFill>
                  <a:schemeClr val="bg1"/>
                </a:solidFill>
              </a:rPr>
              <a:t>Meerssen</a:t>
            </a:r>
            <a:r>
              <a:rPr lang="en-US" sz="2000" dirty="0">
                <a:solidFill>
                  <a:schemeClr val="bg1"/>
                </a:solidFill>
              </a:rPr>
              <a:t> </a:t>
            </a:r>
            <a:r>
              <a:rPr lang="en-US" sz="2000" dirty="0" err="1">
                <a:solidFill>
                  <a:schemeClr val="bg1"/>
                </a:solidFill>
              </a:rPr>
              <a:t>stroomt</a:t>
            </a:r>
            <a:r>
              <a:rPr lang="en-US" sz="2000" dirty="0">
                <a:solidFill>
                  <a:schemeClr val="bg1"/>
                </a:solidFill>
              </a:rPr>
              <a:t> </a:t>
            </a:r>
            <a:r>
              <a:rPr lang="en-US" sz="2000" dirty="0" err="1">
                <a:solidFill>
                  <a:schemeClr val="bg1"/>
                </a:solidFill>
              </a:rPr>
              <a:t>zou</a:t>
            </a:r>
            <a:r>
              <a:rPr lang="en-US" sz="2000" dirty="0">
                <a:solidFill>
                  <a:schemeClr val="bg1"/>
                </a:solidFill>
              </a:rPr>
              <a:t> in de kern </a:t>
            </a:r>
            <a:r>
              <a:rPr lang="en-US" sz="2000" dirty="0" err="1">
                <a:solidFill>
                  <a:schemeClr val="bg1"/>
                </a:solidFill>
              </a:rPr>
              <a:t>beter</a:t>
            </a:r>
            <a:r>
              <a:rPr lang="en-US" sz="2000" dirty="0">
                <a:solidFill>
                  <a:schemeClr val="bg1"/>
                </a:solidFill>
              </a:rPr>
              <a:t> </a:t>
            </a:r>
            <a:r>
              <a:rPr lang="en-US" sz="2000" dirty="0" err="1">
                <a:solidFill>
                  <a:schemeClr val="bg1"/>
                </a:solidFill>
              </a:rPr>
              <a:t>zichtbaar</a:t>
            </a:r>
            <a:r>
              <a:rPr lang="en-US" sz="2000" dirty="0">
                <a:solidFill>
                  <a:schemeClr val="bg1"/>
                </a:solidFill>
              </a:rPr>
              <a:t> </a:t>
            </a:r>
            <a:r>
              <a:rPr lang="en-US" sz="2000" dirty="0" err="1">
                <a:solidFill>
                  <a:schemeClr val="bg1"/>
                </a:solidFill>
              </a:rPr>
              <a:t>gemaakt</a:t>
            </a:r>
            <a:r>
              <a:rPr lang="en-US" sz="2000" dirty="0">
                <a:solidFill>
                  <a:schemeClr val="bg1"/>
                </a:solidFill>
              </a:rPr>
              <a:t> </a:t>
            </a:r>
            <a:r>
              <a:rPr lang="en-US" sz="2000" dirty="0" err="1">
                <a:solidFill>
                  <a:schemeClr val="bg1"/>
                </a:solidFill>
              </a:rPr>
              <a:t>dienen</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worden</a:t>
            </a:r>
            <a:r>
              <a:rPr lang="en-US" sz="2000" dirty="0">
                <a:solidFill>
                  <a:schemeClr val="bg1"/>
                </a:solidFill>
              </a:rPr>
              <a:t>.</a:t>
            </a:r>
          </a:p>
          <a:p>
            <a:pPr indent="-228600">
              <a:buFont typeface="Arial" panose="020B0604020202020204" pitchFamily="34" charset="0"/>
              <a:buChar char="•"/>
            </a:pPr>
            <a:endParaRPr lang="en-US" sz="1500" dirty="0">
              <a:solidFill>
                <a:schemeClr val="bg1"/>
              </a:solidFill>
            </a:endParaRPr>
          </a:p>
        </p:txBody>
      </p:sp>
    </p:spTree>
    <p:extLst>
      <p:ext uri="{BB962C8B-B14F-4D97-AF65-F5344CB8AC3E}">
        <p14:creationId xmlns:p14="http://schemas.microsoft.com/office/powerpoint/2010/main" val="1410702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AF962D-1356-A018-EE04-47EA5CA55F55}"/>
              </a:ext>
            </a:extLst>
          </p:cNvPr>
          <p:cNvSpPr>
            <a:spLocks noGrp="1"/>
          </p:cNvSpPr>
          <p:nvPr>
            <p:ph type="title"/>
          </p:nvPr>
        </p:nvSpPr>
        <p:spPr>
          <a:xfrm>
            <a:off x="396688" y="289113"/>
            <a:ext cx="4375337" cy="1727946"/>
          </a:xfrm>
        </p:spPr>
        <p:txBody>
          <a:bodyPr>
            <a:noAutofit/>
          </a:bodyPr>
          <a:lstStyle/>
          <a:p>
            <a:r>
              <a:rPr lang="nl-NL" sz="4000" b="1" dirty="0"/>
              <a:t>Bescherming met toepassing van regelgeving.</a:t>
            </a:r>
          </a:p>
        </p:txBody>
      </p:sp>
      <p:pic>
        <p:nvPicPr>
          <p:cNvPr id="6" name="Tijdelijke aanduiding voor afbeelding 5" descr="Afbeelding met buiten, boom, lucht, gras&#10;&#10;Automatisch gegenereerde beschrijving">
            <a:extLst>
              <a:ext uri="{FF2B5EF4-FFF2-40B4-BE49-F238E27FC236}">
                <a16:creationId xmlns:a16="http://schemas.microsoft.com/office/drawing/2014/main" id="{82B0ACC8-F57E-E251-EFFE-D27AE10A310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586" r="6586"/>
          <a:stretch>
            <a:fillRect/>
          </a:stretch>
        </p:blipFill>
        <p:spPr>
          <a:xfrm>
            <a:off x="5183187" y="457200"/>
            <a:ext cx="6538549" cy="5795553"/>
          </a:xfrm>
        </p:spPr>
      </p:pic>
      <p:sp>
        <p:nvSpPr>
          <p:cNvPr id="4" name="Tijdelijke aanduiding voor tekst 3">
            <a:extLst>
              <a:ext uri="{FF2B5EF4-FFF2-40B4-BE49-F238E27FC236}">
                <a16:creationId xmlns:a16="http://schemas.microsoft.com/office/drawing/2014/main" id="{0934616D-9E87-2F9F-4F3D-9E8110B05F74}"/>
              </a:ext>
            </a:extLst>
          </p:cNvPr>
          <p:cNvSpPr>
            <a:spLocks noGrp="1"/>
          </p:cNvSpPr>
          <p:nvPr>
            <p:ph type="body" sz="half" idx="2"/>
          </p:nvPr>
        </p:nvSpPr>
        <p:spPr>
          <a:xfrm>
            <a:off x="248772" y="2070847"/>
            <a:ext cx="4760258" cy="4686300"/>
          </a:xfrm>
        </p:spPr>
        <p:txBody>
          <a:bodyPr>
            <a:normAutofit fontScale="62500" lnSpcReduction="20000"/>
          </a:bodyPr>
          <a:lstStyle/>
          <a:p>
            <a:r>
              <a:rPr lang="nl-NL" sz="3200" b="1" dirty="0"/>
              <a:t>Landelijke, provinciale en gemeentelijke regelgeving bieden ruime mogelijkheden voor bescherming van natuur, landschap en leefomgeving. Ze zullen wel toegepast dienen te worden.</a:t>
            </a:r>
          </a:p>
          <a:p>
            <a:r>
              <a:rPr lang="nl-NL" sz="3200" b="1" dirty="0"/>
              <a:t>Landelijk: wet Natuurbescherming.</a:t>
            </a:r>
            <a:br>
              <a:rPr lang="nl-NL" sz="3200" b="1" dirty="0"/>
            </a:br>
            <a:r>
              <a:rPr lang="nl-NL" sz="3200" b="1" dirty="0"/>
              <a:t>Provinciaal: regelgeving goudgroene, zilvergroene en bronsgroene natuurzone (later </a:t>
            </a:r>
            <a:r>
              <a:rPr lang="nl-NL" sz="3200" b="1" dirty="0" err="1"/>
              <a:t>blauw-groene</a:t>
            </a:r>
            <a:r>
              <a:rPr lang="nl-NL" sz="3200" b="1" dirty="0"/>
              <a:t> natuurzone). Belangrijk zijn ook de regels van het Beekdalbeschermingsgebied.</a:t>
            </a:r>
            <a:br>
              <a:rPr lang="nl-NL" sz="3200" b="1" dirty="0"/>
            </a:br>
            <a:r>
              <a:rPr lang="nl-NL" sz="3200" b="1" dirty="0"/>
              <a:t>Gemeentelijk: de gemeente heeft, o.a. in regioverband, ook beschermingsregels.</a:t>
            </a:r>
            <a:br>
              <a:rPr lang="nl-NL" sz="3200" b="1" dirty="0"/>
            </a:br>
            <a:r>
              <a:rPr lang="nl-NL" sz="3200" b="1" dirty="0"/>
              <a:t>Waterschap Limburg heeft ‘de keur’ met inundatie- en meanderbescherming</a:t>
            </a:r>
          </a:p>
          <a:p>
            <a:r>
              <a:rPr lang="nl-NL" sz="3200" b="1" dirty="0"/>
              <a:t>Zonder juiste toepassing en handhaving zullen waardvolle elementen in de openbare ruimte, zoals in het verleden vaker gebeurd is, verloren gaan.</a:t>
            </a:r>
          </a:p>
          <a:p>
            <a:endParaRPr lang="nl-NL" dirty="0"/>
          </a:p>
        </p:txBody>
      </p:sp>
    </p:spTree>
    <p:extLst>
      <p:ext uri="{BB962C8B-B14F-4D97-AF65-F5344CB8AC3E}">
        <p14:creationId xmlns:p14="http://schemas.microsoft.com/office/powerpoint/2010/main" val="3035563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944E70-E7AF-1B30-1E62-531CFF6FD743}"/>
              </a:ext>
            </a:extLst>
          </p:cNvPr>
          <p:cNvSpPr>
            <a:spLocks noGrp="1"/>
          </p:cNvSpPr>
          <p:nvPr>
            <p:ph type="title"/>
          </p:nvPr>
        </p:nvSpPr>
        <p:spPr>
          <a:xfrm>
            <a:off x="363071" y="457199"/>
            <a:ext cx="4484593" cy="1593477"/>
          </a:xfrm>
        </p:spPr>
        <p:txBody>
          <a:bodyPr>
            <a:noAutofit/>
          </a:bodyPr>
          <a:lstStyle/>
          <a:p>
            <a:r>
              <a:rPr lang="nl-NL" sz="4000" b="1" dirty="0"/>
              <a:t>Meerssen, onderdeel Nationaal Landschap Zuid-Limburg</a:t>
            </a:r>
          </a:p>
        </p:txBody>
      </p:sp>
      <p:sp>
        <p:nvSpPr>
          <p:cNvPr id="4" name="Tijdelijke aanduiding voor tekst 3">
            <a:extLst>
              <a:ext uri="{FF2B5EF4-FFF2-40B4-BE49-F238E27FC236}">
                <a16:creationId xmlns:a16="http://schemas.microsoft.com/office/drawing/2014/main" id="{24C5BAD5-083D-7206-2CB6-738948D6E4C9}"/>
              </a:ext>
            </a:extLst>
          </p:cNvPr>
          <p:cNvSpPr>
            <a:spLocks noGrp="1"/>
          </p:cNvSpPr>
          <p:nvPr>
            <p:ph type="body" sz="half" idx="2"/>
          </p:nvPr>
        </p:nvSpPr>
        <p:spPr>
          <a:xfrm>
            <a:off x="470647" y="2138082"/>
            <a:ext cx="4571999" cy="4262719"/>
          </a:xfrm>
        </p:spPr>
        <p:txBody>
          <a:bodyPr>
            <a:noAutofit/>
          </a:bodyPr>
          <a:lstStyle/>
          <a:p>
            <a:r>
              <a:rPr lang="nl-NL" sz="2000" b="1" dirty="0"/>
              <a:t>Dit vraagt om een integraal beleid waarbij de typische kenmerken vanuit historisch perspectief gekoesterd dienen te worden waarbij ook rekening gehouden dient te worden met toekomstige manieren van landgebruik zoals natuur-inclusieve landbouw.</a:t>
            </a:r>
            <a:br>
              <a:rPr lang="nl-NL" sz="2000" b="1" dirty="0"/>
            </a:br>
            <a:r>
              <a:rPr lang="nl-NL" sz="2000" b="1" dirty="0"/>
              <a:t>Gewaakt dient te worden voor roofbouw op het landschap door grootschalige loodsen, vakantiehuisjesparken e.d.</a:t>
            </a:r>
            <a:endParaRPr lang="nl-NL" sz="2000" dirty="0"/>
          </a:p>
          <a:p>
            <a:r>
              <a:rPr lang="nl-NL" sz="2000" b="1" dirty="0"/>
              <a:t>Dank voor uw aandacht,</a:t>
            </a:r>
            <a:br>
              <a:rPr lang="nl-NL" sz="2000" b="1" dirty="0"/>
            </a:br>
            <a:r>
              <a:rPr lang="nl-NL" sz="2000" b="1" dirty="0"/>
              <a:t>Stichting Natuurlijk Geuldal</a:t>
            </a:r>
            <a:br>
              <a:rPr lang="nl-NL" sz="2000" b="1" dirty="0"/>
            </a:br>
            <a:r>
              <a:rPr lang="nl-NL" sz="2000" b="1" dirty="0"/>
              <a:t>p/a Keutenberg 5, 6305 PP Schin op Geul</a:t>
            </a:r>
            <a:br>
              <a:rPr lang="nl-NL" sz="2000" b="1" dirty="0"/>
            </a:br>
            <a:r>
              <a:rPr lang="nl-NL" sz="2000" b="1" dirty="0"/>
              <a:t>tel: 0434592007; www.natuurlijkgeuldal.nl</a:t>
            </a:r>
          </a:p>
        </p:txBody>
      </p:sp>
      <p:pic>
        <p:nvPicPr>
          <p:cNvPr id="14" name="Tijdelijke aanduiding voor afbeelding 13" descr="Afbeelding met tekst, natuur&#10;&#10;Automatisch gegenereerde beschrijving">
            <a:extLst>
              <a:ext uri="{FF2B5EF4-FFF2-40B4-BE49-F238E27FC236}">
                <a16:creationId xmlns:a16="http://schemas.microsoft.com/office/drawing/2014/main" id="{D5947B2D-37BA-F7C6-BA50-087BDE6A2CB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394" r="11394"/>
          <a:stretch>
            <a:fillRect/>
          </a:stretch>
        </p:blipFill>
        <p:spPr>
          <a:xfrm>
            <a:off x="5183187" y="548641"/>
            <a:ext cx="6538165" cy="5852160"/>
          </a:xfrm>
        </p:spPr>
      </p:pic>
    </p:spTree>
    <p:extLst>
      <p:ext uri="{BB962C8B-B14F-4D97-AF65-F5344CB8AC3E}">
        <p14:creationId xmlns:p14="http://schemas.microsoft.com/office/powerpoint/2010/main" val="233431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afbeelding 5" descr="Afbeelding met boom, gras, weg, grond&#10;&#10;Automatisch gegenereerde beschrijving">
            <a:extLst>
              <a:ext uri="{FF2B5EF4-FFF2-40B4-BE49-F238E27FC236}">
                <a16:creationId xmlns:a16="http://schemas.microsoft.com/office/drawing/2014/main" id="{D2AEB66F-EDF9-7BD3-5DEE-B305B39B7926}"/>
              </a:ext>
            </a:extLst>
          </p:cNvPr>
          <p:cNvPicPr>
            <a:picLocks noGrp="1" noChangeAspect="1"/>
          </p:cNvPicPr>
          <p:nvPr>
            <p:ph type="pic" idx="1"/>
          </p:nvPr>
        </p:nvPicPr>
        <p:blipFill rotWithShape="1">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el 1">
            <a:extLst>
              <a:ext uri="{FF2B5EF4-FFF2-40B4-BE49-F238E27FC236}">
                <a16:creationId xmlns:a16="http://schemas.microsoft.com/office/drawing/2014/main" id="{C96B9A99-81C3-BB51-E535-CB1240361AE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err="1">
                <a:solidFill>
                  <a:srgbClr val="FFFFFF"/>
                </a:solidFill>
              </a:rPr>
              <a:t>Gebruik</a:t>
            </a:r>
            <a:r>
              <a:rPr lang="en-US" sz="6000" b="1" dirty="0">
                <a:solidFill>
                  <a:srgbClr val="FFFFFF"/>
                </a:solidFill>
              </a:rPr>
              <a:t> van de </a:t>
            </a:r>
            <a:r>
              <a:rPr lang="en-US" sz="6000" b="1" dirty="0" err="1">
                <a:solidFill>
                  <a:srgbClr val="FFFFFF"/>
                </a:solidFill>
              </a:rPr>
              <a:t>openbare</a:t>
            </a:r>
            <a:r>
              <a:rPr lang="en-US" sz="6000" b="1" dirty="0">
                <a:solidFill>
                  <a:srgbClr val="FFFFFF"/>
                </a:solidFill>
              </a:rPr>
              <a:t> </a:t>
            </a:r>
            <a:r>
              <a:rPr lang="en-US" sz="6000" b="1" dirty="0" err="1">
                <a:solidFill>
                  <a:srgbClr val="FFFFFF"/>
                </a:solidFill>
              </a:rPr>
              <a:t>ruimte</a:t>
            </a:r>
            <a:r>
              <a:rPr lang="en-US" sz="6000" b="1" dirty="0">
                <a:solidFill>
                  <a:srgbClr val="FFFFFF"/>
                </a:solidFill>
              </a:rPr>
              <a:t> </a:t>
            </a:r>
            <a:r>
              <a:rPr lang="en-US" sz="6000" b="1" dirty="0" err="1">
                <a:solidFill>
                  <a:srgbClr val="FFFFFF"/>
                </a:solidFill>
              </a:rPr>
              <a:t>vraagt</a:t>
            </a:r>
            <a:r>
              <a:rPr lang="en-US" sz="6000" b="1" dirty="0">
                <a:solidFill>
                  <a:srgbClr val="FFFFFF"/>
                </a:solidFill>
              </a:rPr>
              <a:t> </a:t>
            </a:r>
            <a:r>
              <a:rPr lang="en-US" sz="6000" b="1" dirty="0" err="1">
                <a:solidFill>
                  <a:srgbClr val="FFFFFF"/>
                </a:solidFill>
              </a:rPr>
              <a:t>maatwerk</a:t>
            </a:r>
            <a:endParaRPr lang="en-US" sz="6000" b="1" dirty="0">
              <a:solidFill>
                <a:srgbClr val="FFFFFF"/>
              </a:solidFill>
            </a:endParaRPr>
          </a:p>
        </p:txBody>
      </p:sp>
      <p:sp>
        <p:nvSpPr>
          <p:cNvPr id="4" name="Tijdelijke aanduiding voor tekst 3">
            <a:extLst>
              <a:ext uri="{FF2B5EF4-FFF2-40B4-BE49-F238E27FC236}">
                <a16:creationId xmlns:a16="http://schemas.microsoft.com/office/drawing/2014/main" id="{404227AB-CA13-8C16-CB28-367ADB41EBBA}"/>
              </a:ext>
            </a:extLst>
          </p:cNvPr>
          <p:cNvSpPr>
            <a:spLocks noGrp="1"/>
          </p:cNvSpPr>
          <p:nvPr>
            <p:ph type="body" sz="half" idx="2"/>
          </p:nvPr>
        </p:nvSpPr>
        <p:spPr>
          <a:xfrm>
            <a:off x="322217" y="4159404"/>
            <a:ext cx="11625943" cy="1098395"/>
          </a:xfrm>
        </p:spPr>
        <p:txBody>
          <a:bodyPr vert="horz" lIns="91440" tIns="45720" rIns="91440" bIns="45720" rtlCol="0">
            <a:normAutofit fontScale="85000" lnSpcReduction="20000"/>
          </a:bodyPr>
          <a:lstStyle/>
          <a:p>
            <a:pPr algn="ctr"/>
            <a:endParaRPr lang="en-US" sz="5100" b="1" dirty="0">
              <a:solidFill>
                <a:srgbClr val="FFFFFF"/>
              </a:solidFill>
            </a:endParaRPr>
          </a:p>
          <a:p>
            <a:pPr algn="ctr"/>
            <a:r>
              <a:rPr lang="en-US" sz="4100" b="1" dirty="0" err="1">
                <a:solidFill>
                  <a:srgbClr val="FFFFFF"/>
                </a:solidFill>
              </a:rPr>
              <a:t>Voorbeeld</a:t>
            </a:r>
            <a:r>
              <a:rPr lang="en-US" sz="4100" b="1" dirty="0">
                <a:solidFill>
                  <a:srgbClr val="FFFFFF"/>
                </a:solidFill>
              </a:rPr>
              <a:t>: route </a:t>
            </a:r>
            <a:r>
              <a:rPr lang="en-US" sz="4100" b="1" dirty="0" err="1">
                <a:solidFill>
                  <a:srgbClr val="FFFFFF"/>
                </a:solidFill>
              </a:rPr>
              <a:t>Nachtegaal</a:t>
            </a:r>
            <a:r>
              <a:rPr lang="en-US" sz="4100" b="1" dirty="0">
                <a:solidFill>
                  <a:srgbClr val="FFFFFF"/>
                </a:solidFill>
              </a:rPr>
              <a:t> – ‘t Geuldal</a:t>
            </a:r>
          </a:p>
        </p:txBody>
      </p:sp>
    </p:spTree>
    <p:extLst>
      <p:ext uri="{BB962C8B-B14F-4D97-AF65-F5344CB8AC3E}">
        <p14:creationId xmlns:p14="http://schemas.microsoft.com/office/powerpoint/2010/main" val="33208501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74F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10231CE-D59D-4D00-AC95-1EF8CA1013DF}"/>
              </a:ext>
            </a:extLst>
          </p:cNvPr>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sz="6000" b="1" dirty="0" err="1">
                <a:solidFill>
                  <a:srgbClr val="FFFFFF"/>
                </a:solidFill>
              </a:rPr>
              <a:t>Recreantenstromen</a:t>
            </a:r>
            <a:r>
              <a:rPr lang="en-US" sz="6000" b="1" dirty="0">
                <a:solidFill>
                  <a:srgbClr val="FFFFFF"/>
                </a:solidFill>
              </a:rPr>
              <a:t> </a:t>
            </a:r>
            <a:r>
              <a:rPr lang="en-US" sz="6000" b="1" dirty="0" err="1">
                <a:solidFill>
                  <a:srgbClr val="FFFFFF"/>
                </a:solidFill>
              </a:rPr>
              <a:t>scheiden</a:t>
            </a:r>
            <a:r>
              <a:rPr lang="en-US" sz="6000" b="1" dirty="0">
                <a:solidFill>
                  <a:srgbClr val="FFFFFF"/>
                </a:solidFill>
              </a:rPr>
              <a:t>.</a:t>
            </a:r>
          </a:p>
        </p:txBody>
      </p:sp>
      <p:pic>
        <p:nvPicPr>
          <p:cNvPr id="6" name="Tijdelijke aanduiding voor afbeelding 5" descr="Afbeelding met boom, gras, buiten, plant&#10;&#10;Automatisch gegenereerde beschrijving">
            <a:extLst>
              <a:ext uri="{FF2B5EF4-FFF2-40B4-BE49-F238E27FC236}">
                <a16:creationId xmlns:a16="http://schemas.microsoft.com/office/drawing/2014/main" id="{41A2CE92-CBB6-7193-709D-FF8360EFC9E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3337"/>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67E796FA-AB29-2FEF-693B-60299EE59479}"/>
              </a:ext>
            </a:extLst>
          </p:cNvPr>
          <p:cNvSpPr>
            <a:spLocks noGrp="1"/>
          </p:cNvSpPr>
          <p:nvPr>
            <p:ph type="body" sz="half" idx="2"/>
          </p:nvPr>
        </p:nvSpPr>
        <p:spPr>
          <a:xfrm>
            <a:off x="7646126" y="452846"/>
            <a:ext cx="4021618" cy="5939436"/>
          </a:xfrm>
        </p:spPr>
        <p:txBody>
          <a:bodyPr vert="horz" lIns="91440" tIns="45720" rIns="91440" bIns="45720" rtlCol="0" anchor="ctr">
            <a:noAutofit/>
          </a:bodyPr>
          <a:lstStyle/>
          <a:p>
            <a:r>
              <a:rPr lang="en-US" sz="2000" b="1" dirty="0" err="1">
                <a:solidFill>
                  <a:srgbClr val="FFFFFF"/>
                </a:solidFill>
              </a:rPr>
              <a:t>Wandelen</a:t>
            </a:r>
            <a:r>
              <a:rPr lang="en-US" sz="2000" b="1" dirty="0">
                <a:solidFill>
                  <a:srgbClr val="FFFFFF"/>
                </a:solidFill>
              </a:rPr>
              <a:t>, </a:t>
            </a:r>
            <a:r>
              <a:rPr lang="en-US" sz="2000" b="1" dirty="0" err="1">
                <a:solidFill>
                  <a:srgbClr val="FFFFFF"/>
                </a:solidFill>
              </a:rPr>
              <a:t>fietsen</a:t>
            </a:r>
            <a:r>
              <a:rPr lang="en-US" sz="2000" b="1" dirty="0">
                <a:solidFill>
                  <a:srgbClr val="FFFFFF"/>
                </a:solidFill>
              </a:rPr>
              <a:t>, </a:t>
            </a:r>
            <a:r>
              <a:rPr lang="en-US" sz="2000" b="1" dirty="0" err="1">
                <a:solidFill>
                  <a:srgbClr val="FFFFFF"/>
                </a:solidFill>
              </a:rPr>
              <a:t>mountainbiken</a:t>
            </a:r>
            <a:r>
              <a:rPr lang="en-US" sz="2000" b="1" dirty="0">
                <a:solidFill>
                  <a:srgbClr val="FFFFFF"/>
                </a:solidFill>
              </a:rPr>
              <a:t> en </a:t>
            </a:r>
            <a:r>
              <a:rPr lang="en-US" sz="2000" b="1" dirty="0" err="1">
                <a:solidFill>
                  <a:srgbClr val="FFFFFF"/>
                </a:solidFill>
              </a:rPr>
              <a:t>paardrijden</a:t>
            </a:r>
            <a:r>
              <a:rPr lang="en-US" sz="2000" b="1" dirty="0">
                <a:solidFill>
                  <a:srgbClr val="FFFFFF"/>
                </a:solidFill>
              </a:rPr>
              <a:t> </a:t>
            </a:r>
            <a:r>
              <a:rPr lang="en-US" sz="2000" b="1" dirty="0" err="1">
                <a:solidFill>
                  <a:srgbClr val="FFFFFF"/>
                </a:solidFill>
              </a:rPr>
              <a:t>zijn</a:t>
            </a:r>
            <a:r>
              <a:rPr lang="en-US" sz="2000" b="1" dirty="0">
                <a:solidFill>
                  <a:srgbClr val="FFFFFF"/>
                </a:solidFill>
              </a:rPr>
              <a:t> </a:t>
            </a:r>
            <a:r>
              <a:rPr lang="en-US" sz="2000" b="1" dirty="0" err="1">
                <a:solidFill>
                  <a:srgbClr val="FFFFFF"/>
                </a:solidFill>
              </a:rPr>
              <a:t>verschillende</a:t>
            </a:r>
            <a:r>
              <a:rPr lang="en-US" sz="2000" b="1" dirty="0">
                <a:solidFill>
                  <a:srgbClr val="FFFFFF"/>
                </a:solidFill>
              </a:rPr>
              <a:t> </a:t>
            </a:r>
            <a:r>
              <a:rPr lang="en-US" sz="2000" b="1" dirty="0" err="1">
                <a:solidFill>
                  <a:srgbClr val="FFFFFF"/>
                </a:solidFill>
              </a:rPr>
              <a:t>recreatieve</a:t>
            </a:r>
            <a:r>
              <a:rPr lang="en-US" sz="2000" b="1" dirty="0">
                <a:solidFill>
                  <a:srgbClr val="FFFFFF"/>
                </a:solidFill>
              </a:rPr>
              <a:t> </a:t>
            </a:r>
            <a:r>
              <a:rPr lang="en-US" sz="2000" b="1" dirty="0" err="1">
                <a:solidFill>
                  <a:srgbClr val="FFFFFF"/>
                </a:solidFill>
              </a:rPr>
              <a:t>activiteiten</a:t>
            </a:r>
            <a:r>
              <a:rPr lang="en-US" sz="2000" b="1" dirty="0">
                <a:solidFill>
                  <a:srgbClr val="FFFFFF"/>
                </a:solidFill>
              </a:rPr>
              <a:t> en </a:t>
            </a:r>
            <a:r>
              <a:rPr lang="en-US" sz="2000" b="1" dirty="0" err="1">
                <a:solidFill>
                  <a:srgbClr val="FFFFFF"/>
                </a:solidFill>
              </a:rPr>
              <a:t>dienen</a:t>
            </a:r>
            <a:r>
              <a:rPr lang="en-US" sz="2000" b="1" dirty="0">
                <a:solidFill>
                  <a:srgbClr val="FFFFFF"/>
                </a:solidFill>
              </a:rPr>
              <a:t> </a:t>
            </a:r>
            <a:r>
              <a:rPr lang="en-US" sz="2000" b="1" dirty="0" err="1">
                <a:solidFill>
                  <a:srgbClr val="FFFFFF"/>
                </a:solidFill>
              </a:rPr>
              <a:t>hun</a:t>
            </a:r>
            <a:r>
              <a:rPr lang="en-US" sz="2000" b="1" dirty="0">
                <a:solidFill>
                  <a:srgbClr val="FFFFFF"/>
                </a:solidFill>
              </a:rPr>
              <a:t> eigen </a:t>
            </a:r>
            <a:r>
              <a:rPr lang="en-US" sz="2000" b="1" dirty="0" err="1">
                <a:solidFill>
                  <a:srgbClr val="FFFFFF"/>
                </a:solidFill>
              </a:rPr>
              <a:t>faciliteiten</a:t>
            </a:r>
            <a:r>
              <a:rPr lang="en-US" sz="2000" b="1" dirty="0">
                <a:solidFill>
                  <a:srgbClr val="FFFFFF"/>
                </a:solidFill>
              </a:rPr>
              <a:t> </a:t>
            </a:r>
            <a:r>
              <a:rPr lang="en-US" sz="2000" b="1" dirty="0" err="1">
                <a:solidFill>
                  <a:srgbClr val="FFFFFF"/>
                </a:solidFill>
              </a:rPr>
              <a:t>te</a:t>
            </a:r>
            <a:r>
              <a:rPr lang="en-US" sz="2000" b="1" dirty="0">
                <a:solidFill>
                  <a:srgbClr val="FFFFFF"/>
                </a:solidFill>
              </a:rPr>
              <a:t> </a:t>
            </a:r>
            <a:r>
              <a:rPr lang="en-US" sz="2000" b="1" dirty="0" err="1">
                <a:solidFill>
                  <a:srgbClr val="FFFFFF"/>
                </a:solidFill>
              </a:rPr>
              <a:t>hebben</a:t>
            </a:r>
            <a:r>
              <a:rPr lang="en-US" sz="2000" b="1" dirty="0">
                <a:solidFill>
                  <a:srgbClr val="FFFFFF"/>
                </a:solidFill>
              </a:rPr>
              <a:t>, </a:t>
            </a:r>
            <a:r>
              <a:rPr lang="en-US" sz="2000" b="1" dirty="0" err="1">
                <a:solidFill>
                  <a:srgbClr val="FFFFFF"/>
                </a:solidFill>
              </a:rPr>
              <a:t>gescheiden</a:t>
            </a:r>
            <a:r>
              <a:rPr lang="en-US" sz="2000" b="1" dirty="0">
                <a:solidFill>
                  <a:srgbClr val="FFFFFF"/>
                </a:solidFill>
              </a:rPr>
              <a:t> van </a:t>
            </a:r>
            <a:r>
              <a:rPr lang="en-US" sz="2000" b="1" dirty="0" err="1">
                <a:solidFill>
                  <a:srgbClr val="FFFFFF"/>
                </a:solidFill>
              </a:rPr>
              <a:t>elkaar</a:t>
            </a:r>
            <a:r>
              <a:rPr lang="en-US" sz="2000" b="1" dirty="0">
                <a:solidFill>
                  <a:srgbClr val="FFFFFF"/>
                </a:solidFill>
              </a:rPr>
              <a:t>.</a:t>
            </a:r>
          </a:p>
          <a:p>
            <a:endParaRPr lang="en-US" sz="2000" b="1" dirty="0">
              <a:solidFill>
                <a:srgbClr val="FFFFFF"/>
              </a:solidFill>
            </a:endParaRPr>
          </a:p>
          <a:p>
            <a:r>
              <a:rPr lang="en-US" sz="2000" b="1" dirty="0" err="1">
                <a:solidFill>
                  <a:srgbClr val="FFFFFF"/>
                </a:solidFill>
              </a:rPr>
              <a:t>Aparte</a:t>
            </a:r>
            <a:r>
              <a:rPr lang="en-US" sz="2000" b="1" dirty="0">
                <a:solidFill>
                  <a:srgbClr val="FFFFFF"/>
                </a:solidFill>
              </a:rPr>
              <a:t> MTB routes </a:t>
            </a:r>
            <a:r>
              <a:rPr lang="en-US" sz="2000" b="1" dirty="0" err="1">
                <a:solidFill>
                  <a:srgbClr val="FFFFFF"/>
                </a:solidFill>
              </a:rPr>
              <a:t>waardoor</a:t>
            </a:r>
            <a:r>
              <a:rPr lang="en-US" sz="2000" b="1" dirty="0">
                <a:solidFill>
                  <a:srgbClr val="FFFFFF"/>
                </a:solidFill>
              </a:rPr>
              <a:t> </a:t>
            </a:r>
            <a:r>
              <a:rPr lang="en-US" sz="2000" b="1" dirty="0" err="1">
                <a:solidFill>
                  <a:srgbClr val="FFFFFF"/>
                </a:solidFill>
              </a:rPr>
              <a:t>deze</a:t>
            </a:r>
            <a:r>
              <a:rPr lang="en-US" sz="2000" b="1" dirty="0">
                <a:solidFill>
                  <a:srgbClr val="FFFFFF"/>
                </a:solidFill>
              </a:rPr>
              <a:t> </a:t>
            </a:r>
            <a:r>
              <a:rPr lang="en-US" sz="2000" b="1" dirty="0" err="1">
                <a:solidFill>
                  <a:srgbClr val="FFFFFF"/>
                </a:solidFill>
              </a:rPr>
              <a:t>recreanten</a:t>
            </a:r>
            <a:r>
              <a:rPr lang="en-US" sz="2000" b="1" dirty="0">
                <a:solidFill>
                  <a:srgbClr val="FFFFFF"/>
                </a:solidFill>
              </a:rPr>
              <a:t> </a:t>
            </a:r>
            <a:r>
              <a:rPr lang="en-US" sz="2000" b="1" dirty="0" err="1">
                <a:solidFill>
                  <a:srgbClr val="FFFFFF"/>
                </a:solidFill>
              </a:rPr>
              <a:t>vrij</a:t>
            </a:r>
            <a:r>
              <a:rPr lang="en-US" sz="2000" b="1" dirty="0">
                <a:solidFill>
                  <a:srgbClr val="FFFFFF"/>
                </a:solidFill>
              </a:rPr>
              <a:t> </a:t>
            </a:r>
            <a:r>
              <a:rPr lang="en-US" sz="2000" b="1" dirty="0" err="1">
                <a:solidFill>
                  <a:srgbClr val="FFFFFF"/>
                </a:solidFill>
              </a:rPr>
              <a:t>kunnen</a:t>
            </a:r>
            <a:r>
              <a:rPr lang="en-US" sz="2000" b="1" dirty="0">
                <a:solidFill>
                  <a:srgbClr val="FFFFFF"/>
                </a:solidFill>
              </a:rPr>
              <a:t> </a:t>
            </a:r>
            <a:r>
              <a:rPr lang="en-US" sz="2000" b="1" dirty="0" err="1">
                <a:solidFill>
                  <a:srgbClr val="FFFFFF"/>
                </a:solidFill>
              </a:rPr>
              <a:t>crossen</a:t>
            </a:r>
            <a:r>
              <a:rPr lang="en-US" sz="2000" b="1" dirty="0">
                <a:solidFill>
                  <a:srgbClr val="FFFFFF"/>
                </a:solidFill>
              </a:rPr>
              <a:t> en </a:t>
            </a:r>
            <a:r>
              <a:rPr lang="en-US" sz="2000" b="1" dirty="0" err="1">
                <a:solidFill>
                  <a:srgbClr val="FFFFFF"/>
                </a:solidFill>
              </a:rPr>
              <a:t>wandelaars</a:t>
            </a:r>
            <a:r>
              <a:rPr lang="en-US" sz="2000" b="1" dirty="0">
                <a:solidFill>
                  <a:srgbClr val="FFFFFF"/>
                </a:solidFill>
              </a:rPr>
              <a:t> en </a:t>
            </a:r>
            <a:r>
              <a:rPr lang="en-US" sz="2000" b="1" dirty="0" err="1">
                <a:solidFill>
                  <a:srgbClr val="FFFFFF"/>
                </a:solidFill>
              </a:rPr>
              <a:t>fietsers</a:t>
            </a:r>
            <a:r>
              <a:rPr lang="en-US" sz="2000" b="1" dirty="0">
                <a:solidFill>
                  <a:srgbClr val="FFFFFF"/>
                </a:solidFill>
              </a:rPr>
              <a:t> </a:t>
            </a:r>
            <a:r>
              <a:rPr lang="en-US" sz="2000" b="1" dirty="0" err="1">
                <a:solidFill>
                  <a:srgbClr val="FFFFFF"/>
                </a:solidFill>
              </a:rPr>
              <a:t>rustig</a:t>
            </a:r>
            <a:r>
              <a:rPr lang="en-US" sz="2000" b="1" dirty="0">
                <a:solidFill>
                  <a:srgbClr val="FFFFFF"/>
                </a:solidFill>
              </a:rPr>
              <a:t> </a:t>
            </a:r>
            <a:r>
              <a:rPr lang="en-US" sz="2000" b="1" dirty="0" err="1">
                <a:solidFill>
                  <a:srgbClr val="FFFFFF"/>
                </a:solidFill>
              </a:rPr>
              <a:t>kunnen</a:t>
            </a:r>
            <a:r>
              <a:rPr lang="en-US" sz="2000" b="1" dirty="0">
                <a:solidFill>
                  <a:srgbClr val="FFFFFF"/>
                </a:solidFill>
              </a:rPr>
              <a:t> </a:t>
            </a:r>
            <a:r>
              <a:rPr lang="en-US" sz="2000" b="1" dirty="0" err="1">
                <a:solidFill>
                  <a:srgbClr val="FFFFFF"/>
                </a:solidFill>
              </a:rPr>
              <a:t>lopen</a:t>
            </a:r>
            <a:r>
              <a:rPr lang="en-US" sz="2000" b="1" dirty="0">
                <a:solidFill>
                  <a:srgbClr val="FFFFFF"/>
                </a:solidFill>
              </a:rPr>
              <a:t> of </a:t>
            </a:r>
            <a:r>
              <a:rPr lang="en-US" sz="2000" b="1" dirty="0" err="1">
                <a:solidFill>
                  <a:srgbClr val="FFFFFF"/>
                </a:solidFill>
              </a:rPr>
              <a:t>fietsen</a:t>
            </a:r>
            <a:r>
              <a:rPr lang="en-US" sz="2000" b="1" dirty="0">
                <a:solidFill>
                  <a:srgbClr val="FFFFFF"/>
                </a:solidFill>
              </a:rPr>
              <a:t>.</a:t>
            </a:r>
          </a:p>
          <a:p>
            <a:r>
              <a:rPr lang="en-US" sz="2000" b="1" dirty="0">
                <a:solidFill>
                  <a:srgbClr val="FFFFFF"/>
                </a:solidFill>
              </a:rPr>
              <a:t>Maar </a:t>
            </a:r>
            <a:r>
              <a:rPr lang="en-US" sz="2000" b="1" dirty="0" err="1">
                <a:solidFill>
                  <a:srgbClr val="FFFFFF"/>
                </a:solidFill>
              </a:rPr>
              <a:t>wel</a:t>
            </a:r>
            <a:r>
              <a:rPr lang="en-US" sz="2000" b="1" dirty="0">
                <a:solidFill>
                  <a:srgbClr val="FFFFFF"/>
                </a:solidFill>
              </a:rPr>
              <a:t> </a:t>
            </a:r>
            <a:r>
              <a:rPr lang="en-US" sz="2000" b="1" dirty="0" err="1">
                <a:solidFill>
                  <a:srgbClr val="FFFFFF"/>
                </a:solidFill>
              </a:rPr>
              <a:t>buiten</a:t>
            </a:r>
            <a:r>
              <a:rPr lang="en-US" sz="2000" b="1" dirty="0">
                <a:solidFill>
                  <a:srgbClr val="FFFFFF"/>
                </a:solidFill>
              </a:rPr>
              <a:t> N2000 </a:t>
            </a:r>
            <a:r>
              <a:rPr lang="en-US" sz="2000" b="1" dirty="0" err="1">
                <a:solidFill>
                  <a:srgbClr val="FFFFFF"/>
                </a:solidFill>
              </a:rPr>
              <a:t>gebieden</a:t>
            </a:r>
            <a:r>
              <a:rPr lang="en-US" sz="2000" b="1" dirty="0">
                <a:solidFill>
                  <a:srgbClr val="FFFFFF"/>
                </a:solidFill>
              </a:rPr>
              <a:t>!</a:t>
            </a:r>
          </a:p>
          <a:p>
            <a:r>
              <a:rPr lang="en-US" sz="2000" b="1" dirty="0" err="1">
                <a:solidFill>
                  <a:srgbClr val="FFFFFF"/>
                </a:solidFill>
              </a:rPr>
              <a:t>Voorbeeld</a:t>
            </a:r>
            <a:r>
              <a:rPr lang="en-US" sz="2000" b="1" dirty="0">
                <a:solidFill>
                  <a:srgbClr val="FFFFFF"/>
                </a:solidFill>
              </a:rPr>
              <a:t>: </a:t>
            </a:r>
            <a:r>
              <a:rPr lang="en-US" sz="2000" b="1" dirty="0" err="1">
                <a:solidFill>
                  <a:srgbClr val="FFFFFF"/>
                </a:solidFill>
              </a:rPr>
              <a:t>Hoogveld</a:t>
            </a:r>
            <a:r>
              <a:rPr lang="en-US" sz="2000" b="1" dirty="0">
                <a:solidFill>
                  <a:srgbClr val="FFFFFF"/>
                </a:solidFill>
              </a:rPr>
              <a:t> </a:t>
            </a:r>
            <a:r>
              <a:rPr lang="en-US" sz="2000" b="1" dirty="0" err="1">
                <a:solidFill>
                  <a:srgbClr val="FFFFFF"/>
                </a:solidFill>
              </a:rPr>
              <a:t>waar</a:t>
            </a:r>
            <a:r>
              <a:rPr lang="en-US" sz="2000" b="1" dirty="0">
                <a:solidFill>
                  <a:srgbClr val="FFFFFF"/>
                </a:solidFill>
              </a:rPr>
              <a:t> </a:t>
            </a:r>
            <a:r>
              <a:rPr lang="en-US" sz="2000" b="1" dirty="0" err="1">
                <a:solidFill>
                  <a:srgbClr val="FFFFFF"/>
                </a:solidFill>
              </a:rPr>
              <a:t>MTB’ers</a:t>
            </a:r>
            <a:r>
              <a:rPr lang="en-US" sz="2000" b="1" dirty="0">
                <a:solidFill>
                  <a:srgbClr val="FFFFFF"/>
                </a:solidFill>
              </a:rPr>
              <a:t> en </a:t>
            </a:r>
            <a:r>
              <a:rPr lang="en-US" sz="2000" b="1" dirty="0" err="1">
                <a:solidFill>
                  <a:srgbClr val="FFFFFF"/>
                </a:solidFill>
              </a:rPr>
              <a:t>wandelaars</a:t>
            </a:r>
            <a:r>
              <a:rPr lang="en-US" sz="2000" b="1" dirty="0">
                <a:solidFill>
                  <a:srgbClr val="FFFFFF"/>
                </a:solidFill>
              </a:rPr>
              <a:t> </a:t>
            </a:r>
            <a:r>
              <a:rPr lang="en-US" sz="2000" b="1" dirty="0" err="1">
                <a:solidFill>
                  <a:srgbClr val="FFFFFF"/>
                </a:solidFill>
              </a:rPr>
              <a:t>elkaar</a:t>
            </a:r>
            <a:r>
              <a:rPr lang="en-US" sz="2000" b="1" dirty="0">
                <a:solidFill>
                  <a:srgbClr val="FFFFFF"/>
                </a:solidFill>
              </a:rPr>
              <a:t> </a:t>
            </a:r>
            <a:r>
              <a:rPr lang="en-US" sz="2000" b="1" dirty="0" err="1">
                <a:solidFill>
                  <a:srgbClr val="FFFFFF"/>
                </a:solidFill>
              </a:rPr>
              <a:t>verstoren</a:t>
            </a:r>
            <a:r>
              <a:rPr lang="en-US" sz="2000" b="1" dirty="0">
                <a:solidFill>
                  <a:srgbClr val="FFFFFF"/>
                </a:solidFill>
              </a:rPr>
              <a:t>.</a:t>
            </a:r>
          </a:p>
        </p:txBody>
      </p:sp>
    </p:spTree>
    <p:extLst>
      <p:ext uri="{BB962C8B-B14F-4D97-AF65-F5344CB8AC3E}">
        <p14:creationId xmlns:p14="http://schemas.microsoft.com/office/powerpoint/2010/main" val="2245842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afbeelding 5" descr="Afbeelding met boom, plant, populier, bos&#10;&#10;Automatisch gegenereerde beschrijving">
            <a:extLst>
              <a:ext uri="{FF2B5EF4-FFF2-40B4-BE49-F238E27FC236}">
                <a16:creationId xmlns:a16="http://schemas.microsoft.com/office/drawing/2014/main" id="{238DC1C6-FB49-C158-E00D-8DD06CCF5DC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4951"/>
          <a:stretch/>
        </p:blipFill>
        <p:spPr>
          <a:xfrm>
            <a:off x="603671" y="-1"/>
            <a:ext cx="11588329" cy="6857999"/>
          </a:xfrm>
          <a:prstGeom prst="rect">
            <a:avLst/>
          </a:prstGeom>
        </p:spPr>
      </p:pic>
      <p:sp>
        <p:nvSpPr>
          <p:cNvPr id="13" name="Rectangle 1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BB2FEC1-E7E6-08FC-169D-372524041C1C}"/>
              </a:ext>
            </a:extLst>
          </p:cNvPr>
          <p:cNvSpPr>
            <a:spLocks noGrp="1"/>
          </p:cNvSpPr>
          <p:nvPr>
            <p:ph type="title"/>
          </p:nvPr>
        </p:nvSpPr>
        <p:spPr>
          <a:xfrm>
            <a:off x="539931" y="420625"/>
            <a:ext cx="4825601" cy="1994408"/>
          </a:xfrm>
        </p:spPr>
        <p:txBody>
          <a:bodyPr vert="horz" lIns="91440" tIns="45720" rIns="91440" bIns="45720" rtlCol="0" anchor="ctr">
            <a:noAutofit/>
          </a:bodyPr>
          <a:lstStyle/>
          <a:p>
            <a:r>
              <a:rPr lang="en-US" sz="4000" b="1" dirty="0" err="1">
                <a:solidFill>
                  <a:schemeClr val="bg1"/>
                </a:solidFill>
              </a:rPr>
              <a:t>Onderhoud</a:t>
            </a:r>
            <a:r>
              <a:rPr lang="en-US" sz="4000" b="1" dirty="0">
                <a:solidFill>
                  <a:schemeClr val="bg1"/>
                </a:solidFill>
              </a:rPr>
              <a:t> </a:t>
            </a:r>
            <a:r>
              <a:rPr lang="en-US" sz="4000" b="1" dirty="0" err="1">
                <a:solidFill>
                  <a:schemeClr val="bg1"/>
                </a:solidFill>
              </a:rPr>
              <a:t>paden</a:t>
            </a:r>
            <a:r>
              <a:rPr lang="en-US" sz="4000" b="1" dirty="0">
                <a:solidFill>
                  <a:schemeClr val="bg1"/>
                </a:solidFill>
              </a:rPr>
              <a:t> en </a:t>
            </a:r>
            <a:r>
              <a:rPr lang="en-US" sz="4000" b="1" dirty="0" err="1">
                <a:solidFill>
                  <a:schemeClr val="bg1"/>
                </a:solidFill>
              </a:rPr>
              <a:t>rustplekken</a:t>
            </a:r>
            <a:r>
              <a:rPr lang="en-US" sz="4000" b="1" dirty="0">
                <a:solidFill>
                  <a:schemeClr val="bg1"/>
                </a:solidFill>
              </a:rPr>
              <a:t> met </a:t>
            </a:r>
            <a:r>
              <a:rPr lang="en-US" sz="4000" b="1" dirty="0" err="1">
                <a:solidFill>
                  <a:schemeClr val="bg1"/>
                </a:solidFill>
              </a:rPr>
              <a:t>natuurlijke</a:t>
            </a:r>
            <a:r>
              <a:rPr lang="en-US" sz="4000" b="1" dirty="0">
                <a:solidFill>
                  <a:schemeClr val="bg1"/>
                </a:solidFill>
              </a:rPr>
              <a:t>  </a:t>
            </a:r>
            <a:r>
              <a:rPr lang="en-US" sz="4000" b="1" dirty="0" err="1">
                <a:solidFill>
                  <a:schemeClr val="bg1"/>
                </a:solidFill>
              </a:rPr>
              <a:t>materialen</a:t>
            </a:r>
            <a:r>
              <a:rPr lang="en-US" sz="4000" b="1" dirty="0">
                <a:solidFill>
                  <a:schemeClr val="bg1"/>
                </a:solidFill>
              </a:rPr>
              <a:t> .</a:t>
            </a:r>
          </a:p>
        </p:txBody>
      </p:sp>
      <p:sp>
        <p:nvSpPr>
          <p:cNvPr id="15" name="Rectangle 1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49EC1F9D-178D-BEA4-CF64-32D9D3387FAD}"/>
              </a:ext>
            </a:extLst>
          </p:cNvPr>
          <p:cNvSpPr>
            <a:spLocks noGrp="1"/>
          </p:cNvSpPr>
          <p:nvPr>
            <p:ph type="body" sz="half" idx="2"/>
          </p:nvPr>
        </p:nvSpPr>
        <p:spPr>
          <a:xfrm>
            <a:off x="670711" y="3379979"/>
            <a:ext cx="4694821" cy="3186359"/>
          </a:xfrm>
        </p:spPr>
        <p:txBody>
          <a:bodyPr vert="horz" lIns="91440" tIns="45720" rIns="91440" bIns="45720" rtlCol="0" anchor="ctr">
            <a:noAutofit/>
          </a:bodyPr>
          <a:lstStyle/>
          <a:p>
            <a:r>
              <a:rPr lang="en-US" sz="2400" b="1" dirty="0" err="1">
                <a:solidFill>
                  <a:schemeClr val="bg1"/>
                </a:solidFill>
              </a:rPr>
              <a:t>Voorbeeld</a:t>
            </a:r>
            <a:r>
              <a:rPr lang="en-US" sz="2400" b="1" dirty="0">
                <a:solidFill>
                  <a:schemeClr val="bg1"/>
                </a:solidFill>
              </a:rPr>
              <a:t>:</a:t>
            </a:r>
            <a:br>
              <a:rPr lang="en-US" sz="2400" b="1" dirty="0">
                <a:solidFill>
                  <a:schemeClr val="bg1"/>
                </a:solidFill>
              </a:rPr>
            </a:br>
            <a:r>
              <a:rPr lang="en-US" sz="2400" b="1" dirty="0" err="1">
                <a:solidFill>
                  <a:schemeClr val="bg1"/>
                </a:solidFill>
              </a:rPr>
              <a:t>wandelpad</a:t>
            </a:r>
            <a:r>
              <a:rPr lang="en-US" sz="2400" b="1" dirty="0">
                <a:solidFill>
                  <a:schemeClr val="bg1"/>
                </a:solidFill>
              </a:rPr>
              <a:t> </a:t>
            </a:r>
            <a:r>
              <a:rPr lang="en-US" sz="2400" b="1" dirty="0" err="1">
                <a:solidFill>
                  <a:schemeClr val="bg1"/>
                </a:solidFill>
              </a:rPr>
              <a:t>tussen</a:t>
            </a:r>
            <a:r>
              <a:rPr lang="en-US" sz="2400" b="1" dirty="0">
                <a:solidFill>
                  <a:schemeClr val="bg1"/>
                </a:solidFill>
              </a:rPr>
              <a:t> </a:t>
            </a:r>
            <a:r>
              <a:rPr lang="en-US" sz="2400" b="1" dirty="0" err="1">
                <a:solidFill>
                  <a:schemeClr val="bg1"/>
                </a:solidFill>
              </a:rPr>
              <a:t>uitspanning</a:t>
            </a:r>
            <a:r>
              <a:rPr lang="en-US" sz="2400" b="1" dirty="0">
                <a:solidFill>
                  <a:schemeClr val="bg1"/>
                </a:solidFill>
              </a:rPr>
              <a:t> </a:t>
            </a:r>
            <a:r>
              <a:rPr lang="en-US" sz="2400" b="1" dirty="0" err="1">
                <a:solidFill>
                  <a:schemeClr val="bg1"/>
                </a:solidFill>
              </a:rPr>
              <a:t>Nachtegaal</a:t>
            </a:r>
            <a:r>
              <a:rPr lang="en-US" sz="2400" b="1" dirty="0">
                <a:solidFill>
                  <a:schemeClr val="bg1"/>
                </a:solidFill>
              </a:rPr>
              <a:t> en camping  ‘t Geuldal</a:t>
            </a:r>
          </a:p>
          <a:p>
            <a:endParaRPr lang="en-US" sz="2400" b="1" dirty="0">
              <a:solidFill>
                <a:schemeClr val="bg1"/>
              </a:solidFill>
            </a:endParaRPr>
          </a:p>
          <a:p>
            <a:r>
              <a:rPr lang="en-US" sz="4000" b="1" dirty="0" err="1">
                <a:solidFill>
                  <a:schemeClr val="bg1"/>
                </a:solidFill>
              </a:rPr>
              <a:t>Aandacht</a:t>
            </a:r>
            <a:r>
              <a:rPr lang="en-US" sz="4000" b="1" dirty="0">
                <a:solidFill>
                  <a:schemeClr val="bg1"/>
                </a:solidFill>
              </a:rPr>
              <a:t> </a:t>
            </a:r>
            <a:r>
              <a:rPr lang="en-US" sz="4000" b="1" dirty="0" err="1">
                <a:solidFill>
                  <a:schemeClr val="bg1"/>
                </a:solidFill>
              </a:rPr>
              <a:t>voor</a:t>
            </a:r>
            <a:r>
              <a:rPr lang="en-US" sz="4000" b="1" dirty="0">
                <a:solidFill>
                  <a:schemeClr val="bg1"/>
                </a:solidFill>
              </a:rPr>
              <a:t>: </a:t>
            </a:r>
          </a:p>
          <a:p>
            <a:r>
              <a:rPr lang="en-US" sz="2400" b="1" dirty="0" err="1">
                <a:solidFill>
                  <a:schemeClr val="bg1"/>
                </a:solidFill>
              </a:rPr>
              <a:t>Ruiterpaden</a:t>
            </a:r>
            <a:r>
              <a:rPr lang="en-US" sz="2400" b="1" dirty="0">
                <a:solidFill>
                  <a:schemeClr val="bg1"/>
                </a:solidFill>
              </a:rPr>
              <a:t>.</a:t>
            </a:r>
          </a:p>
          <a:p>
            <a:r>
              <a:rPr lang="nl-NL" sz="2400" b="1" dirty="0">
                <a:solidFill>
                  <a:schemeClr val="bg1"/>
                </a:solidFill>
              </a:rPr>
              <a:t>Doorgaande lange afstandsroutes zoals de Via </a:t>
            </a:r>
            <a:r>
              <a:rPr lang="nl-NL" sz="2400" b="1" dirty="0" err="1">
                <a:solidFill>
                  <a:schemeClr val="bg1"/>
                </a:solidFill>
              </a:rPr>
              <a:t>Belgica</a:t>
            </a:r>
            <a:r>
              <a:rPr lang="nl-NL" sz="2400" b="1" dirty="0">
                <a:solidFill>
                  <a:schemeClr val="bg1"/>
                </a:solidFill>
              </a:rPr>
              <a:t>, </a:t>
            </a:r>
            <a:r>
              <a:rPr lang="nl-NL" sz="2400" b="1" dirty="0" err="1">
                <a:solidFill>
                  <a:schemeClr val="bg1"/>
                </a:solidFill>
              </a:rPr>
              <a:t>Krijtlandpad</a:t>
            </a:r>
            <a:r>
              <a:rPr lang="nl-NL" sz="2400" b="1" dirty="0">
                <a:solidFill>
                  <a:schemeClr val="bg1"/>
                </a:solidFill>
              </a:rPr>
              <a:t>, </a:t>
            </a:r>
            <a:r>
              <a:rPr lang="nl-NL" sz="2400" b="1" dirty="0" err="1">
                <a:solidFill>
                  <a:schemeClr val="bg1"/>
                </a:solidFill>
              </a:rPr>
              <a:t>Pieterpad</a:t>
            </a:r>
            <a:r>
              <a:rPr lang="nl-NL" sz="2400" b="1" dirty="0">
                <a:solidFill>
                  <a:schemeClr val="bg1"/>
                </a:solidFill>
              </a:rPr>
              <a:t> e.d. </a:t>
            </a:r>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p:txBody>
      </p:sp>
    </p:spTree>
    <p:extLst>
      <p:ext uri="{BB962C8B-B14F-4D97-AF65-F5344CB8AC3E}">
        <p14:creationId xmlns:p14="http://schemas.microsoft.com/office/powerpoint/2010/main" val="2742128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1D6E5D-0E1A-2515-80F7-72F1C95212BA}"/>
              </a:ext>
            </a:extLst>
          </p:cNvPr>
          <p:cNvSpPr>
            <a:spLocks noGrp="1"/>
          </p:cNvSpPr>
          <p:nvPr>
            <p:ph type="title"/>
          </p:nvPr>
        </p:nvSpPr>
        <p:spPr>
          <a:xfrm>
            <a:off x="466345" y="474146"/>
            <a:ext cx="11595026" cy="1197864"/>
          </a:xfrm>
        </p:spPr>
        <p:txBody>
          <a:bodyPr vert="horz" lIns="91440" tIns="45720" rIns="91440" bIns="45720" rtlCol="0" anchor="ctr">
            <a:normAutofit/>
          </a:bodyPr>
          <a:lstStyle/>
          <a:p>
            <a:r>
              <a:rPr lang="en-US" sz="4000" b="1" dirty="0"/>
              <a:t>A 79, </a:t>
            </a:r>
            <a:r>
              <a:rPr lang="en-US" sz="4000" b="1" dirty="0" err="1"/>
              <a:t>een</a:t>
            </a:r>
            <a:r>
              <a:rPr lang="en-US" sz="4000" b="1" dirty="0"/>
              <a:t> </a:t>
            </a:r>
            <a:r>
              <a:rPr lang="en-US" sz="4000" b="1" dirty="0" err="1"/>
              <a:t>storend</a:t>
            </a:r>
            <a:r>
              <a:rPr lang="en-US" sz="4000" b="1" dirty="0"/>
              <a:t> element en </a:t>
            </a:r>
            <a:r>
              <a:rPr lang="en-US" sz="4000" b="1" dirty="0" err="1"/>
              <a:t>dient</a:t>
            </a:r>
            <a:r>
              <a:rPr lang="en-US" sz="4000" b="1" dirty="0"/>
              <a:t>  ‘</a:t>
            </a:r>
            <a:r>
              <a:rPr lang="en-US" sz="4000" b="1" dirty="0" err="1"/>
              <a:t>ingepakt</a:t>
            </a:r>
            <a:r>
              <a:rPr lang="en-US" sz="4000" b="1" dirty="0"/>
              <a:t>’ </a:t>
            </a:r>
            <a:r>
              <a:rPr lang="en-US" sz="4000" b="1" dirty="0" err="1"/>
              <a:t>te</a:t>
            </a:r>
            <a:r>
              <a:rPr lang="en-US" sz="4000" b="1" dirty="0"/>
              <a:t> </a:t>
            </a:r>
            <a:r>
              <a:rPr lang="en-US" sz="4000" b="1" dirty="0" err="1"/>
              <a:t>worden</a:t>
            </a:r>
            <a:r>
              <a:rPr lang="en-US" sz="4000" b="1" dirty="0"/>
              <a:t> met </a:t>
            </a:r>
            <a:r>
              <a:rPr lang="en-US" sz="4000" b="1" dirty="0" err="1"/>
              <a:t>een</a:t>
            </a:r>
            <a:r>
              <a:rPr lang="en-US" sz="4000" b="1" dirty="0"/>
              <a:t> </a:t>
            </a:r>
            <a:r>
              <a:rPr lang="en-US" sz="4000" b="1" dirty="0" err="1"/>
              <a:t>driedimensionaal</a:t>
            </a:r>
            <a:r>
              <a:rPr lang="en-US" sz="4000" b="1" dirty="0"/>
              <a:t> </a:t>
            </a:r>
            <a:r>
              <a:rPr lang="en-US" sz="4000" b="1" dirty="0" err="1"/>
              <a:t>groenvoorziening</a:t>
            </a:r>
            <a:r>
              <a:rPr lang="en-US" sz="4000" b="1" dirty="0"/>
              <a:t>.</a:t>
            </a:r>
          </a:p>
        </p:txBody>
      </p:sp>
      <p:sp>
        <p:nvSpPr>
          <p:cNvPr id="13"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afbeelding 5" descr="Afbeelding met gras, buiten, boom, veld&#10;&#10;Automatisch gegenereerde beschrijving">
            <a:extLst>
              <a:ext uri="{FF2B5EF4-FFF2-40B4-BE49-F238E27FC236}">
                <a16:creationId xmlns:a16="http://schemas.microsoft.com/office/drawing/2014/main" id="{9C66A56C-1970-4114-7500-1452B072234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829" r="10355" b="-2"/>
          <a:stretch/>
        </p:blipFill>
        <p:spPr>
          <a:xfrm>
            <a:off x="475488" y="2002117"/>
            <a:ext cx="6575459" cy="4381737"/>
          </a:xfrm>
          <a:prstGeom prst="rect">
            <a:avLst/>
          </a:prstGeom>
        </p:spPr>
      </p:pic>
      <p:sp>
        <p:nvSpPr>
          <p:cNvPr id="4" name="Tijdelijke aanduiding voor tekst 3">
            <a:extLst>
              <a:ext uri="{FF2B5EF4-FFF2-40B4-BE49-F238E27FC236}">
                <a16:creationId xmlns:a16="http://schemas.microsoft.com/office/drawing/2014/main" id="{F3717A20-95F3-81ED-2500-F6B034A6866A}"/>
              </a:ext>
            </a:extLst>
          </p:cNvPr>
          <p:cNvSpPr>
            <a:spLocks noGrp="1"/>
          </p:cNvSpPr>
          <p:nvPr>
            <p:ph type="body" sz="half" idx="2"/>
          </p:nvPr>
        </p:nvSpPr>
        <p:spPr>
          <a:xfrm>
            <a:off x="7193280" y="1999578"/>
            <a:ext cx="4868091" cy="4171568"/>
          </a:xfrm>
        </p:spPr>
        <p:txBody>
          <a:bodyPr vert="horz" lIns="91440" tIns="45720" rIns="91440" bIns="45720" rtlCol="0" anchor="ctr">
            <a:normAutofit lnSpcReduction="10000"/>
          </a:bodyPr>
          <a:lstStyle/>
          <a:p>
            <a:pPr indent="-228600">
              <a:buFont typeface="Arial" panose="020B0604020202020204" pitchFamily="34" charset="0"/>
              <a:buChar char="•"/>
            </a:pPr>
            <a:r>
              <a:rPr lang="en-US" sz="2000" b="1" dirty="0"/>
              <a:t>De </a:t>
            </a:r>
            <a:r>
              <a:rPr lang="en-US" sz="2000" b="1" dirty="0" err="1"/>
              <a:t>autoweg</a:t>
            </a:r>
            <a:r>
              <a:rPr lang="en-US" sz="2000" b="1" dirty="0"/>
              <a:t> is op twee </a:t>
            </a:r>
            <a:r>
              <a:rPr lang="en-US" sz="2000" b="1" dirty="0" err="1"/>
              <a:t>manieren</a:t>
            </a:r>
            <a:r>
              <a:rPr lang="en-US" sz="2000" b="1" dirty="0"/>
              <a:t> erg </a:t>
            </a:r>
            <a:r>
              <a:rPr lang="en-US" sz="2000" b="1" dirty="0" err="1"/>
              <a:t>storend</a:t>
            </a:r>
            <a:r>
              <a:rPr lang="en-US" sz="2000" b="1" dirty="0"/>
              <a:t>: </a:t>
            </a:r>
            <a:r>
              <a:rPr lang="en-US" sz="2000" b="1" dirty="0" err="1"/>
              <a:t>geluid</a:t>
            </a:r>
            <a:r>
              <a:rPr lang="en-US" sz="2000" b="1" dirty="0"/>
              <a:t> en </a:t>
            </a:r>
            <a:r>
              <a:rPr lang="en-US" sz="2000" b="1" dirty="0" err="1"/>
              <a:t>zicht</a:t>
            </a:r>
            <a:r>
              <a:rPr lang="en-US" sz="2000" b="1" dirty="0"/>
              <a:t>.</a:t>
            </a:r>
          </a:p>
          <a:p>
            <a:pPr indent="-228600">
              <a:buFont typeface="Arial" panose="020B0604020202020204" pitchFamily="34" charset="0"/>
              <a:buChar char="•"/>
            </a:pPr>
            <a:r>
              <a:rPr lang="en-US" sz="2000" b="1" dirty="0" err="1"/>
              <a:t>Beiden</a:t>
            </a:r>
            <a:r>
              <a:rPr lang="en-US" sz="2000" b="1" dirty="0"/>
              <a:t> </a:t>
            </a:r>
            <a:r>
              <a:rPr lang="en-US" sz="2000" b="1" dirty="0" err="1"/>
              <a:t>zijn</a:t>
            </a:r>
            <a:r>
              <a:rPr lang="en-US" sz="2000" b="1" dirty="0"/>
              <a:t> </a:t>
            </a:r>
            <a:r>
              <a:rPr lang="en-US" sz="2000" b="1" dirty="0" err="1"/>
              <a:t>onnatuurlijke</a:t>
            </a:r>
            <a:r>
              <a:rPr lang="en-US" sz="2000" b="1" dirty="0"/>
              <a:t> </a:t>
            </a:r>
            <a:r>
              <a:rPr lang="en-US" sz="2000" b="1" dirty="0" err="1"/>
              <a:t>invloeden</a:t>
            </a:r>
            <a:r>
              <a:rPr lang="en-US" sz="2000" b="1" dirty="0"/>
              <a:t>. Het </a:t>
            </a:r>
            <a:r>
              <a:rPr lang="en-US" sz="2000" b="1" dirty="0" err="1"/>
              <a:t>geluid</a:t>
            </a:r>
            <a:r>
              <a:rPr lang="en-US" sz="2000" b="1" dirty="0"/>
              <a:t> is </a:t>
            </a:r>
            <a:r>
              <a:rPr lang="en-US" sz="2000" b="1" dirty="0" err="1"/>
              <a:t>zeer</a:t>
            </a:r>
            <a:r>
              <a:rPr lang="en-US" sz="2000" b="1" dirty="0"/>
              <a:t> </a:t>
            </a:r>
            <a:r>
              <a:rPr lang="en-US" sz="2000" b="1" dirty="0" err="1"/>
              <a:t>rustverstorend</a:t>
            </a:r>
            <a:r>
              <a:rPr lang="en-US" sz="2000" b="1" dirty="0"/>
              <a:t> en in </a:t>
            </a:r>
            <a:r>
              <a:rPr lang="en-US" sz="2000" b="1" dirty="0" err="1"/>
              <a:t>dit</a:t>
            </a:r>
            <a:r>
              <a:rPr lang="en-US" sz="2000" b="1" dirty="0"/>
              <a:t> </a:t>
            </a:r>
            <a:r>
              <a:rPr lang="en-US" sz="2000" b="1" dirty="0" err="1"/>
              <a:t>gebied</a:t>
            </a:r>
            <a:r>
              <a:rPr lang="en-US" sz="2000" b="1" dirty="0"/>
              <a:t> is het </a:t>
            </a:r>
            <a:r>
              <a:rPr lang="en-US" sz="2000" b="1" dirty="0" err="1"/>
              <a:t>zicht</a:t>
            </a:r>
            <a:r>
              <a:rPr lang="en-US" sz="2000" b="1" dirty="0"/>
              <a:t> op </a:t>
            </a:r>
            <a:r>
              <a:rPr lang="en-US" sz="2000" b="1" dirty="0" err="1"/>
              <a:t>deze</a:t>
            </a:r>
            <a:r>
              <a:rPr lang="en-US" sz="2000" b="1" dirty="0"/>
              <a:t> </a:t>
            </a:r>
            <a:r>
              <a:rPr lang="en-US" sz="2000" b="1" dirty="0" err="1"/>
              <a:t>autoweg</a:t>
            </a:r>
            <a:r>
              <a:rPr lang="en-US" sz="2000" b="1" dirty="0"/>
              <a:t> </a:t>
            </a:r>
            <a:r>
              <a:rPr lang="en-US" sz="2000" b="1" dirty="0" err="1"/>
              <a:t>precies</a:t>
            </a:r>
            <a:r>
              <a:rPr lang="en-US" sz="2000" b="1" dirty="0"/>
              <a:t> </a:t>
            </a:r>
            <a:r>
              <a:rPr lang="en-US" sz="2000" b="1" dirty="0" err="1"/>
              <a:t>dat</a:t>
            </a:r>
            <a:r>
              <a:rPr lang="en-US" sz="2000" b="1" dirty="0"/>
              <a:t> wat je </a:t>
            </a:r>
            <a:r>
              <a:rPr lang="en-US" sz="2000" b="1" dirty="0" err="1"/>
              <a:t>niet</a:t>
            </a:r>
            <a:r>
              <a:rPr lang="en-US" sz="2000" b="1" dirty="0"/>
              <a:t> </a:t>
            </a:r>
            <a:r>
              <a:rPr lang="en-US" sz="2000" b="1" dirty="0" err="1"/>
              <a:t>wil</a:t>
            </a:r>
            <a:r>
              <a:rPr lang="en-US" sz="2000" b="1" dirty="0"/>
              <a:t> </a:t>
            </a:r>
            <a:r>
              <a:rPr lang="en-US" sz="2000" b="1" dirty="0" err="1"/>
              <a:t>zien</a:t>
            </a:r>
            <a:r>
              <a:rPr lang="en-US" sz="2000" b="1" dirty="0"/>
              <a:t>.</a:t>
            </a:r>
          </a:p>
          <a:p>
            <a:pPr indent="-228600">
              <a:buFont typeface="Arial" panose="020B0604020202020204" pitchFamily="34" charset="0"/>
              <a:buChar char="•"/>
            </a:pPr>
            <a:r>
              <a:rPr lang="en-US" sz="2000" b="1" dirty="0" err="1"/>
              <a:t>Daarbij</a:t>
            </a:r>
            <a:r>
              <a:rPr lang="en-US" sz="2000" b="1" dirty="0"/>
              <a:t>, het </a:t>
            </a:r>
            <a:r>
              <a:rPr lang="en-US" sz="2000" b="1" dirty="0" err="1"/>
              <a:t>zicht</a:t>
            </a:r>
            <a:r>
              <a:rPr lang="en-US" sz="2000" b="1" dirty="0"/>
              <a:t> </a:t>
            </a:r>
            <a:r>
              <a:rPr lang="en-US" sz="2000" b="1" dirty="0" err="1"/>
              <a:t>vanaf</a:t>
            </a:r>
            <a:r>
              <a:rPr lang="en-US" sz="2000" b="1" dirty="0"/>
              <a:t> de </a:t>
            </a:r>
            <a:r>
              <a:rPr lang="en-US" sz="2000" b="1" dirty="0" err="1"/>
              <a:t>autoweg</a:t>
            </a:r>
            <a:r>
              <a:rPr lang="en-US" sz="2000" b="1" dirty="0"/>
              <a:t> op het </a:t>
            </a:r>
            <a:r>
              <a:rPr lang="en-US" sz="2000" b="1" dirty="0" err="1"/>
              <a:t>landschap</a:t>
            </a:r>
            <a:r>
              <a:rPr lang="en-US" sz="2000" b="1" dirty="0"/>
              <a:t> </a:t>
            </a:r>
            <a:r>
              <a:rPr lang="en-US" sz="2000" b="1" dirty="0" err="1"/>
              <a:t>leidt</a:t>
            </a:r>
            <a:r>
              <a:rPr lang="en-US" sz="2000" b="1" dirty="0"/>
              <a:t> </a:t>
            </a:r>
            <a:r>
              <a:rPr lang="en-US" sz="2000" b="1" dirty="0" err="1"/>
              <a:t>af</a:t>
            </a:r>
            <a:r>
              <a:rPr lang="en-US" sz="2000" b="1" dirty="0"/>
              <a:t> van het </a:t>
            </a:r>
            <a:r>
              <a:rPr lang="en-US" sz="2000" b="1" dirty="0" err="1"/>
              <a:t>verkeer</a:t>
            </a:r>
            <a:r>
              <a:rPr lang="en-US" sz="2000" b="1" dirty="0"/>
              <a:t> </a:t>
            </a:r>
            <a:r>
              <a:rPr lang="en-US" sz="2000" b="1" dirty="0" err="1"/>
              <a:t>terwijl</a:t>
            </a:r>
            <a:r>
              <a:rPr lang="en-US" sz="2000" b="1" dirty="0"/>
              <a:t> de </a:t>
            </a:r>
            <a:r>
              <a:rPr lang="en-US" sz="2000" b="1" dirty="0" err="1"/>
              <a:t>autorit</a:t>
            </a:r>
            <a:r>
              <a:rPr lang="en-US" sz="2000" b="1" dirty="0"/>
              <a:t> door </a:t>
            </a:r>
            <a:r>
              <a:rPr lang="en-US" sz="2000" b="1" dirty="0" err="1"/>
              <a:t>een</a:t>
            </a:r>
            <a:r>
              <a:rPr lang="en-US" sz="2000" b="1" dirty="0"/>
              <a:t> </a:t>
            </a:r>
            <a:r>
              <a:rPr lang="en-US" sz="2000" b="1" dirty="0" err="1"/>
              <a:t>groene</a:t>
            </a:r>
            <a:r>
              <a:rPr lang="en-US" sz="2000" b="1" dirty="0"/>
              <a:t> </a:t>
            </a:r>
            <a:r>
              <a:rPr lang="en-US" sz="2000" b="1" dirty="0" err="1"/>
              <a:t>haag</a:t>
            </a:r>
            <a:r>
              <a:rPr lang="en-US" sz="2000" b="1" dirty="0"/>
              <a:t> </a:t>
            </a:r>
            <a:r>
              <a:rPr lang="en-US" sz="2000" b="1" dirty="0" err="1"/>
              <a:t>ook</a:t>
            </a:r>
            <a:r>
              <a:rPr lang="en-US" sz="2000" b="1" dirty="0"/>
              <a:t> </a:t>
            </a:r>
            <a:r>
              <a:rPr lang="en-US" sz="2000" b="1" dirty="0" err="1"/>
              <a:t>mooi</a:t>
            </a:r>
            <a:r>
              <a:rPr lang="en-US" sz="2000" b="1" dirty="0"/>
              <a:t> is.</a:t>
            </a:r>
          </a:p>
          <a:p>
            <a:pPr indent="-228600">
              <a:buFont typeface="Arial" panose="020B0604020202020204" pitchFamily="34" charset="0"/>
              <a:buChar char="•"/>
            </a:pPr>
            <a:r>
              <a:rPr lang="en-US" sz="2000" b="1" dirty="0"/>
              <a:t>Hoe </a:t>
            </a:r>
            <a:r>
              <a:rPr lang="en-US" sz="2000" b="1" dirty="0" err="1"/>
              <a:t>meer</a:t>
            </a:r>
            <a:r>
              <a:rPr lang="en-US" sz="2000" b="1" dirty="0"/>
              <a:t> </a:t>
            </a:r>
            <a:r>
              <a:rPr lang="en-US" sz="2000" b="1" dirty="0" err="1"/>
              <a:t>driedimensionaal</a:t>
            </a:r>
            <a:r>
              <a:rPr lang="en-US" sz="2000" b="1" dirty="0"/>
              <a:t> </a:t>
            </a:r>
            <a:r>
              <a:rPr lang="en-US" sz="2000" b="1" dirty="0" err="1"/>
              <a:t>groen</a:t>
            </a:r>
            <a:r>
              <a:rPr lang="en-US" sz="2000" b="1" dirty="0"/>
              <a:t>, </a:t>
            </a:r>
            <a:r>
              <a:rPr lang="en-US" sz="2000" b="1" dirty="0" err="1"/>
              <a:t>deste</a:t>
            </a:r>
            <a:r>
              <a:rPr lang="en-US" sz="2000" b="1" dirty="0"/>
              <a:t> </a:t>
            </a:r>
            <a:r>
              <a:rPr lang="en-US" sz="2000" b="1" dirty="0" err="1"/>
              <a:t>meer</a:t>
            </a:r>
            <a:r>
              <a:rPr lang="en-US" sz="2000" b="1" dirty="0"/>
              <a:t> </a:t>
            </a:r>
            <a:r>
              <a:rPr lang="en-US" sz="2000" b="1" dirty="0" err="1"/>
              <a:t>milieukwaliteit</a:t>
            </a:r>
            <a:r>
              <a:rPr lang="en-US" sz="2000" b="1" dirty="0"/>
              <a:t>.</a:t>
            </a:r>
          </a:p>
          <a:p>
            <a:pPr indent="-228600">
              <a:buFont typeface="Arial" panose="020B0604020202020204" pitchFamily="34" charset="0"/>
              <a:buChar char="•"/>
            </a:pPr>
            <a:r>
              <a:rPr lang="en-US" sz="2000" b="1" dirty="0" err="1"/>
              <a:t>Bijvoorbeeld</a:t>
            </a:r>
            <a:r>
              <a:rPr lang="en-US" sz="2000" b="1" dirty="0"/>
              <a:t>: </a:t>
            </a:r>
            <a:r>
              <a:rPr lang="en-US" sz="2000" b="1" dirty="0" err="1"/>
              <a:t>ter</a:t>
            </a:r>
            <a:r>
              <a:rPr lang="en-US" sz="2000" b="1" dirty="0"/>
              <a:t> </a:t>
            </a:r>
            <a:r>
              <a:rPr lang="en-US" sz="2000" b="1" dirty="0" err="1"/>
              <a:t>hoogte</a:t>
            </a:r>
            <a:r>
              <a:rPr lang="en-US" sz="2000" b="1" dirty="0"/>
              <a:t> van de </a:t>
            </a:r>
            <a:r>
              <a:rPr lang="en-US" sz="2000" b="1" dirty="0" err="1"/>
              <a:t>Nachtegaal</a:t>
            </a:r>
            <a:r>
              <a:rPr lang="en-US" sz="2000" b="1" dirty="0"/>
              <a:t>)</a:t>
            </a:r>
          </a:p>
          <a:p>
            <a:pPr indent="-228600">
              <a:buFont typeface="Arial" panose="020B0604020202020204" pitchFamily="34" charset="0"/>
              <a:buChar char="•"/>
            </a:pPr>
            <a:endParaRPr lang="en-US" sz="1900" dirty="0"/>
          </a:p>
        </p:txBody>
      </p:sp>
    </p:spTree>
    <p:extLst>
      <p:ext uri="{BB962C8B-B14F-4D97-AF65-F5344CB8AC3E}">
        <p14:creationId xmlns:p14="http://schemas.microsoft.com/office/powerpoint/2010/main" val="222492343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jdelijke aanduiding voor afbeelding 5" descr="Afbeelding met buiten, boom, lucht, gras&#10;&#10;Automatisch gegenereerde beschrijving">
            <a:extLst>
              <a:ext uri="{FF2B5EF4-FFF2-40B4-BE49-F238E27FC236}">
                <a16:creationId xmlns:a16="http://schemas.microsoft.com/office/drawing/2014/main" id="{05CD1829-B91B-900E-0AF3-804F6601581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F7B5605E-C4F1-80F1-FAD6-A9D4345ADC56}"/>
              </a:ext>
            </a:extLst>
          </p:cNvPr>
          <p:cNvSpPr>
            <a:spLocks noGrp="1"/>
          </p:cNvSpPr>
          <p:nvPr>
            <p:ph type="title"/>
          </p:nvPr>
        </p:nvSpPr>
        <p:spPr>
          <a:xfrm>
            <a:off x="2" y="274322"/>
            <a:ext cx="6380628" cy="1635158"/>
          </a:xfrm>
        </p:spPr>
        <p:txBody>
          <a:bodyPr vert="horz" lIns="91440" tIns="45720" rIns="91440" bIns="45720" rtlCol="0" anchor="ctr">
            <a:noAutofit/>
          </a:bodyPr>
          <a:lstStyle/>
          <a:p>
            <a:pPr algn="ctr"/>
            <a:r>
              <a:rPr lang="en-US" sz="4000" b="1" dirty="0" err="1"/>
              <a:t>Aanleggen</a:t>
            </a:r>
            <a:r>
              <a:rPr lang="en-US" sz="4000" b="1" dirty="0"/>
              <a:t> van </a:t>
            </a:r>
            <a:r>
              <a:rPr lang="en-US" sz="4000" b="1" dirty="0" err="1"/>
              <a:t>nieuwe</a:t>
            </a:r>
            <a:r>
              <a:rPr lang="en-US" sz="4000" b="1" dirty="0"/>
              <a:t> </a:t>
            </a:r>
            <a:r>
              <a:rPr lang="en-US" sz="4000" b="1" dirty="0" err="1"/>
              <a:t>natuur</a:t>
            </a:r>
            <a:r>
              <a:rPr lang="en-US" sz="4000" b="1" dirty="0"/>
              <a:t> </a:t>
            </a:r>
            <a:br>
              <a:rPr lang="en-US" sz="4000" b="1" dirty="0"/>
            </a:br>
            <a:r>
              <a:rPr lang="en-US" sz="4000" b="1" dirty="0" err="1"/>
              <a:t>als</a:t>
            </a:r>
            <a:r>
              <a:rPr lang="en-US" sz="4000" b="1" dirty="0"/>
              <a:t> </a:t>
            </a:r>
            <a:r>
              <a:rPr lang="en-US" sz="4000" b="1" dirty="0" err="1"/>
              <a:t>waterbuffer</a:t>
            </a:r>
            <a:r>
              <a:rPr lang="en-US" sz="4000" b="1" dirty="0"/>
              <a:t> en </a:t>
            </a:r>
            <a:br>
              <a:rPr lang="en-US" sz="4000" b="1" dirty="0"/>
            </a:br>
            <a:r>
              <a:rPr lang="en-US" sz="4000" b="1" dirty="0" err="1"/>
              <a:t>ecologische</a:t>
            </a:r>
            <a:r>
              <a:rPr lang="en-US" sz="4000" b="1" dirty="0"/>
              <a:t> </a:t>
            </a:r>
            <a:r>
              <a:rPr lang="en-US" sz="4000" b="1" dirty="0" err="1"/>
              <a:t>verbindingszone</a:t>
            </a:r>
            <a:endParaRPr lang="en-US" sz="4000" b="1" dirty="0"/>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id="{BF36BDDA-440C-9F47-D60A-F507334CC856}"/>
              </a:ext>
            </a:extLst>
          </p:cNvPr>
          <p:cNvSpPr>
            <a:spLocks noGrp="1"/>
          </p:cNvSpPr>
          <p:nvPr>
            <p:ph type="body" sz="half" idx="2"/>
          </p:nvPr>
        </p:nvSpPr>
        <p:spPr>
          <a:xfrm>
            <a:off x="261256" y="1976719"/>
            <a:ext cx="5379785" cy="4430805"/>
          </a:xfrm>
        </p:spPr>
        <p:txBody>
          <a:bodyPr vert="horz" lIns="91440" tIns="45720" rIns="91440" bIns="45720" rtlCol="0" anchor="ctr">
            <a:noAutofit/>
          </a:bodyPr>
          <a:lstStyle/>
          <a:p>
            <a:pPr indent="-228600">
              <a:buFont typeface="Arial" panose="020B0604020202020204" pitchFamily="34" charset="0"/>
              <a:buChar char="•"/>
            </a:pPr>
            <a:r>
              <a:rPr lang="en-US" sz="2000" b="1" dirty="0"/>
              <a:t>Achter </a:t>
            </a:r>
            <a:r>
              <a:rPr lang="en-US" sz="2000" b="1" dirty="0" err="1"/>
              <a:t>deze</a:t>
            </a:r>
            <a:r>
              <a:rPr lang="en-US" sz="2000" b="1" dirty="0"/>
              <a:t> </a:t>
            </a:r>
            <a:r>
              <a:rPr lang="en-US" sz="2000" b="1" dirty="0" err="1"/>
              <a:t>prachtige</a:t>
            </a:r>
            <a:r>
              <a:rPr lang="en-US" sz="2000" b="1" dirty="0"/>
              <a:t> </a:t>
            </a:r>
            <a:r>
              <a:rPr lang="en-US" sz="2000" b="1" dirty="0" err="1"/>
              <a:t>bomenrij</a:t>
            </a:r>
            <a:r>
              <a:rPr lang="en-US" sz="2000" b="1" dirty="0"/>
              <a:t> </a:t>
            </a:r>
            <a:r>
              <a:rPr lang="en-US" sz="2000" b="1" dirty="0" err="1"/>
              <a:t>tussen</a:t>
            </a:r>
            <a:r>
              <a:rPr lang="en-US" sz="2000" b="1" dirty="0"/>
              <a:t> Stella Maris en de </a:t>
            </a:r>
            <a:r>
              <a:rPr lang="en-US" sz="2000" b="1" dirty="0" err="1"/>
              <a:t>Nachtegaal</a:t>
            </a:r>
            <a:r>
              <a:rPr lang="en-US" sz="2000" b="1" dirty="0"/>
              <a:t> zit de </a:t>
            </a:r>
            <a:r>
              <a:rPr lang="en-US" sz="2000" b="1" dirty="0" err="1"/>
              <a:t>autoweg</a:t>
            </a:r>
            <a:r>
              <a:rPr lang="en-US" sz="2000" b="1" dirty="0"/>
              <a:t> </a:t>
            </a:r>
            <a:r>
              <a:rPr lang="en-US" sz="2000" b="1" dirty="0" err="1"/>
              <a:t>verstopt</a:t>
            </a:r>
            <a:r>
              <a:rPr lang="en-US" sz="2000" b="1" dirty="0"/>
              <a:t> </a:t>
            </a:r>
            <a:r>
              <a:rPr lang="en-US" sz="2000" b="1" dirty="0" err="1"/>
              <a:t>waardoor</a:t>
            </a:r>
            <a:r>
              <a:rPr lang="en-US" sz="2000" b="1" dirty="0"/>
              <a:t> je </a:t>
            </a:r>
            <a:r>
              <a:rPr lang="en-US" sz="2000" b="1" dirty="0" err="1"/>
              <a:t>deze</a:t>
            </a:r>
            <a:r>
              <a:rPr lang="en-US" sz="2000" b="1" dirty="0"/>
              <a:t> </a:t>
            </a:r>
            <a:r>
              <a:rPr lang="en-US" sz="2000" b="1" dirty="0" err="1"/>
              <a:t>niet</a:t>
            </a:r>
            <a:r>
              <a:rPr lang="en-US" sz="2000" b="1" dirty="0"/>
              <a:t> </a:t>
            </a:r>
            <a:r>
              <a:rPr lang="en-US" sz="2000" b="1" dirty="0" err="1"/>
              <a:t>ziet</a:t>
            </a:r>
            <a:r>
              <a:rPr lang="en-US" sz="2000" b="1" dirty="0"/>
              <a:t> en </a:t>
            </a:r>
            <a:r>
              <a:rPr lang="en-US" sz="2000" b="1" dirty="0" err="1"/>
              <a:t>veel</a:t>
            </a:r>
            <a:r>
              <a:rPr lang="en-US" sz="2000" b="1" dirty="0"/>
              <a:t> minder </a:t>
            </a:r>
            <a:r>
              <a:rPr lang="en-US" sz="2000" b="1" dirty="0" err="1"/>
              <a:t>hoort</a:t>
            </a:r>
            <a:r>
              <a:rPr lang="en-US" sz="2000" b="1" dirty="0"/>
              <a:t>. </a:t>
            </a:r>
            <a:r>
              <a:rPr lang="en-US" sz="2000" b="1" dirty="0" err="1"/>
              <a:t>Dit</a:t>
            </a:r>
            <a:r>
              <a:rPr lang="en-US" sz="2000" b="1" dirty="0"/>
              <a:t> </a:t>
            </a:r>
            <a:r>
              <a:rPr lang="en-US" sz="2000" b="1" dirty="0" err="1"/>
              <a:t>dient</a:t>
            </a:r>
            <a:r>
              <a:rPr lang="en-US" sz="2000" b="1" dirty="0"/>
              <a:t> over het hele </a:t>
            </a:r>
            <a:r>
              <a:rPr lang="en-US" sz="2000" b="1" dirty="0" err="1"/>
              <a:t>traject</a:t>
            </a:r>
            <a:r>
              <a:rPr lang="en-US" sz="2000" b="1" dirty="0"/>
              <a:t> </a:t>
            </a:r>
            <a:r>
              <a:rPr lang="en-US" sz="2000" b="1" dirty="0" err="1"/>
              <a:t>te</a:t>
            </a:r>
            <a:r>
              <a:rPr lang="en-US" sz="2000" b="1" dirty="0"/>
              <a:t> </a:t>
            </a:r>
            <a:r>
              <a:rPr lang="en-US" sz="2000" b="1" dirty="0" err="1"/>
              <a:t>geschieden</a:t>
            </a:r>
            <a:r>
              <a:rPr lang="en-US" sz="2000" b="1" dirty="0"/>
              <a:t> (</a:t>
            </a:r>
            <a:r>
              <a:rPr lang="en-US" sz="2000" b="1" dirty="0" err="1"/>
              <a:t>i.s.m</a:t>
            </a:r>
            <a:r>
              <a:rPr lang="en-US" sz="2000" b="1" dirty="0"/>
              <a:t>. Valkenburg)</a:t>
            </a:r>
          </a:p>
          <a:p>
            <a:r>
              <a:rPr lang="en-US" sz="2000" b="1" dirty="0" err="1"/>
              <a:t>Nieuwe</a:t>
            </a:r>
            <a:r>
              <a:rPr lang="en-US" sz="2000" b="1" dirty="0"/>
              <a:t> </a:t>
            </a:r>
            <a:r>
              <a:rPr lang="en-US" sz="2000" b="1" dirty="0" err="1"/>
              <a:t>natuur</a:t>
            </a:r>
            <a:r>
              <a:rPr lang="en-US" sz="2000" b="1" dirty="0"/>
              <a:t> </a:t>
            </a:r>
            <a:r>
              <a:rPr lang="en-US" sz="2000" b="1" dirty="0" err="1"/>
              <a:t>heeft</a:t>
            </a:r>
            <a:r>
              <a:rPr lang="en-US" sz="2000" b="1" dirty="0"/>
              <a:t> </a:t>
            </a:r>
            <a:r>
              <a:rPr lang="en-US" sz="2000" b="1" dirty="0" err="1"/>
              <a:t>meerdere</a:t>
            </a:r>
            <a:r>
              <a:rPr lang="en-US" sz="2000" b="1" dirty="0"/>
              <a:t> </a:t>
            </a:r>
            <a:r>
              <a:rPr lang="en-US" sz="2000" b="1" dirty="0" err="1"/>
              <a:t>functies</a:t>
            </a:r>
            <a:r>
              <a:rPr lang="en-US" sz="2000" b="1" dirty="0"/>
              <a:t>:</a:t>
            </a:r>
            <a:br>
              <a:rPr lang="en-US" sz="2000" b="1" dirty="0"/>
            </a:br>
            <a:r>
              <a:rPr lang="en-US" sz="2000" b="1" dirty="0" err="1"/>
              <a:t>Recreatie</a:t>
            </a:r>
            <a:r>
              <a:rPr lang="en-US" sz="2000" b="1" dirty="0"/>
              <a:t> </a:t>
            </a:r>
            <a:r>
              <a:rPr lang="en-US" sz="2000" b="1" dirty="0" err="1"/>
              <a:t>voor</a:t>
            </a:r>
            <a:r>
              <a:rPr lang="en-US" sz="2000" b="1" dirty="0"/>
              <a:t> </a:t>
            </a:r>
            <a:r>
              <a:rPr lang="en-US" sz="2000" b="1" dirty="0" err="1"/>
              <a:t>wandelaars</a:t>
            </a:r>
            <a:r>
              <a:rPr lang="en-US" sz="2000" b="1" dirty="0"/>
              <a:t> </a:t>
            </a:r>
            <a:r>
              <a:rPr lang="en-US" sz="2000" b="1" dirty="0" err="1"/>
              <a:t>kort</a:t>
            </a:r>
            <a:r>
              <a:rPr lang="en-US" sz="2000" b="1" dirty="0"/>
              <a:t> </a:t>
            </a:r>
            <a:r>
              <a:rPr lang="en-US" sz="2000" b="1" dirty="0" err="1"/>
              <a:t>bij</a:t>
            </a:r>
            <a:r>
              <a:rPr lang="en-US" sz="2000" b="1" dirty="0"/>
              <a:t> de kern.</a:t>
            </a:r>
            <a:br>
              <a:rPr lang="en-US" sz="2000" b="1" dirty="0"/>
            </a:br>
            <a:r>
              <a:rPr lang="en-US" sz="2000" b="1" dirty="0" err="1"/>
              <a:t>Ecologische</a:t>
            </a:r>
            <a:r>
              <a:rPr lang="en-US" sz="2000" b="1" dirty="0"/>
              <a:t> </a:t>
            </a:r>
            <a:r>
              <a:rPr lang="en-US" sz="2000" b="1" dirty="0" err="1"/>
              <a:t>verbinding</a:t>
            </a:r>
            <a:r>
              <a:rPr lang="en-US" sz="2000" b="1" dirty="0"/>
              <a:t> </a:t>
            </a:r>
            <a:r>
              <a:rPr lang="en-US" sz="2000" b="1" dirty="0" err="1"/>
              <a:t>voor</a:t>
            </a:r>
            <a:r>
              <a:rPr lang="en-US" sz="2000" b="1" dirty="0"/>
              <a:t> </a:t>
            </a:r>
            <a:r>
              <a:rPr lang="en-US" sz="2000" b="1" dirty="0" err="1"/>
              <a:t>biodiversiteit</a:t>
            </a:r>
            <a:r>
              <a:rPr lang="en-US" sz="2000" b="1" dirty="0"/>
              <a:t>.</a:t>
            </a:r>
            <a:br>
              <a:rPr lang="en-US" sz="2000" b="1" dirty="0"/>
            </a:br>
            <a:r>
              <a:rPr lang="en-US" sz="2000" b="1" dirty="0" err="1"/>
              <a:t>Waterbuffering</a:t>
            </a:r>
            <a:r>
              <a:rPr lang="en-US" sz="2000" b="1" dirty="0"/>
              <a:t> </a:t>
            </a:r>
            <a:r>
              <a:rPr lang="en-US" sz="2000" b="1" dirty="0" err="1"/>
              <a:t>tegen</a:t>
            </a:r>
            <a:r>
              <a:rPr lang="en-US" sz="2000" b="1" dirty="0"/>
              <a:t> </a:t>
            </a:r>
            <a:r>
              <a:rPr lang="en-US" sz="2000" b="1" dirty="0" err="1"/>
              <a:t>overstroming</a:t>
            </a:r>
            <a:r>
              <a:rPr lang="en-US" sz="2000" b="1" dirty="0"/>
              <a:t>.</a:t>
            </a:r>
          </a:p>
          <a:p>
            <a:pPr indent="-228600">
              <a:buFont typeface="Arial" panose="020B0604020202020204" pitchFamily="34" charset="0"/>
              <a:buChar char="•"/>
            </a:pPr>
            <a:r>
              <a:rPr lang="en-US" sz="2000" b="1" dirty="0" err="1"/>
              <a:t>Voorbeeld</a:t>
            </a:r>
            <a:r>
              <a:rPr lang="en-US" sz="2000" b="1" dirty="0"/>
              <a:t>: </a:t>
            </a:r>
            <a:r>
              <a:rPr lang="en-US" sz="2000" b="1" dirty="0" err="1"/>
              <a:t>Een</a:t>
            </a:r>
            <a:r>
              <a:rPr lang="en-US" sz="2000" b="1" dirty="0"/>
              <a:t> plan </a:t>
            </a:r>
            <a:r>
              <a:rPr lang="en-US" sz="2000" b="1" dirty="0" err="1"/>
              <a:t>dat</a:t>
            </a:r>
            <a:r>
              <a:rPr lang="en-US" sz="2000" b="1" dirty="0"/>
              <a:t> </a:t>
            </a:r>
            <a:r>
              <a:rPr lang="en-US" sz="2000" b="1" dirty="0" err="1"/>
              <a:t>ook</a:t>
            </a:r>
            <a:r>
              <a:rPr lang="en-US" sz="2000" b="1" dirty="0"/>
              <a:t> </a:t>
            </a:r>
            <a:r>
              <a:rPr lang="en-US" sz="2000" b="1" dirty="0" err="1"/>
              <a:t>tussen</a:t>
            </a:r>
            <a:r>
              <a:rPr lang="en-US" sz="2000" b="1" dirty="0"/>
              <a:t> </a:t>
            </a:r>
            <a:r>
              <a:rPr lang="en-US" sz="2000" b="1" dirty="0" err="1"/>
              <a:t>Meerssen</a:t>
            </a:r>
            <a:r>
              <a:rPr lang="en-US" sz="2000" b="1" dirty="0"/>
              <a:t> West en </a:t>
            </a:r>
            <a:r>
              <a:rPr lang="en-US" sz="2000" b="1" dirty="0" err="1"/>
              <a:t>Hoogveld</a:t>
            </a:r>
            <a:r>
              <a:rPr lang="en-US" sz="2000" b="1" dirty="0"/>
              <a:t> </a:t>
            </a:r>
            <a:r>
              <a:rPr lang="en-US" sz="2000" b="1" dirty="0" err="1"/>
              <a:t>kan</a:t>
            </a:r>
            <a:r>
              <a:rPr lang="en-US" sz="2000" b="1" dirty="0"/>
              <a:t> </a:t>
            </a:r>
            <a:r>
              <a:rPr lang="en-US" sz="2000" b="1" dirty="0" err="1"/>
              <a:t>plaatsvinden</a:t>
            </a:r>
            <a:endParaRPr lang="en-US" sz="2000" b="1" dirty="0"/>
          </a:p>
        </p:txBody>
      </p:sp>
    </p:spTree>
    <p:extLst>
      <p:ext uri="{BB962C8B-B14F-4D97-AF65-F5344CB8AC3E}">
        <p14:creationId xmlns:p14="http://schemas.microsoft.com/office/powerpoint/2010/main" val="3860246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B5FE168-B706-EACA-3D78-63552BBA6392}"/>
              </a:ext>
            </a:extLst>
          </p:cNvPr>
          <p:cNvSpPr>
            <a:spLocks noGrp="1"/>
          </p:cNvSpPr>
          <p:nvPr>
            <p:ph type="title"/>
          </p:nvPr>
        </p:nvSpPr>
        <p:spPr>
          <a:xfrm>
            <a:off x="53788" y="321734"/>
            <a:ext cx="12082183" cy="1135737"/>
          </a:xfrm>
        </p:spPr>
        <p:txBody>
          <a:bodyPr vert="horz" lIns="91440" tIns="45720" rIns="91440" bIns="45720" rtlCol="0" anchor="ctr">
            <a:noAutofit/>
          </a:bodyPr>
          <a:lstStyle/>
          <a:p>
            <a:r>
              <a:rPr lang="en-US" sz="4000" b="1" kern="1200" dirty="0" err="1">
                <a:solidFill>
                  <a:schemeClr val="tx1"/>
                </a:solidFill>
                <a:latin typeface="+mj-lt"/>
                <a:ea typeface="+mj-ea"/>
                <a:cs typeface="+mj-cs"/>
              </a:rPr>
              <a:t>Groenvoorzieningen</a:t>
            </a:r>
            <a:r>
              <a:rPr lang="en-US" sz="4000" b="1" kern="1200" dirty="0">
                <a:solidFill>
                  <a:schemeClr val="tx1"/>
                </a:solidFill>
                <a:latin typeface="+mj-lt"/>
                <a:ea typeface="+mj-ea"/>
                <a:cs typeface="+mj-cs"/>
              </a:rPr>
              <a:t> </a:t>
            </a:r>
            <a:r>
              <a:rPr lang="en-US" sz="4000" b="1" kern="1200" dirty="0" err="1">
                <a:solidFill>
                  <a:schemeClr val="tx1"/>
                </a:solidFill>
                <a:latin typeface="+mj-lt"/>
                <a:ea typeface="+mj-ea"/>
                <a:cs typeface="+mj-cs"/>
              </a:rPr>
              <a:t>langs</a:t>
            </a:r>
            <a:r>
              <a:rPr lang="en-US" sz="4000" b="1" kern="1200" dirty="0">
                <a:solidFill>
                  <a:schemeClr val="tx1"/>
                </a:solidFill>
                <a:latin typeface="+mj-lt"/>
                <a:ea typeface="+mj-ea"/>
                <a:cs typeface="+mj-cs"/>
              </a:rPr>
              <a:t> </a:t>
            </a:r>
            <a:r>
              <a:rPr lang="en-US" sz="4000" b="1" kern="1200" dirty="0" err="1">
                <a:solidFill>
                  <a:schemeClr val="tx1"/>
                </a:solidFill>
                <a:latin typeface="+mj-lt"/>
                <a:ea typeface="+mj-ea"/>
                <a:cs typeface="+mj-cs"/>
              </a:rPr>
              <a:t>wegen</a:t>
            </a:r>
            <a:r>
              <a:rPr lang="en-US" sz="4000" b="1" kern="1200" dirty="0">
                <a:solidFill>
                  <a:schemeClr val="tx1"/>
                </a:solidFill>
                <a:latin typeface="+mj-lt"/>
                <a:ea typeface="+mj-ea"/>
                <a:cs typeface="+mj-cs"/>
              </a:rPr>
              <a:t> </a:t>
            </a:r>
            <a:r>
              <a:rPr lang="en-US" sz="4000" b="1" kern="1200" dirty="0" err="1">
                <a:solidFill>
                  <a:schemeClr val="tx1"/>
                </a:solidFill>
                <a:latin typeface="+mj-lt"/>
                <a:ea typeface="+mj-ea"/>
                <a:cs typeface="+mj-cs"/>
              </a:rPr>
              <a:t>bevorderen</a:t>
            </a:r>
            <a:r>
              <a:rPr lang="en-US" sz="4000" b="1" kern="1200" dirty="0">
                <a:solidFill>
                  <a:schemeClr val="tx1"/>
                </a:solidFill>
                <a:latin typeface="+mj-lt"/>
                <a:ea typeface="+mj-ea"/>
                <a:cs typeface="+mj-cs"/>
              </a:rPr>
              <a:t> en </a:t>
            </a:r>
            <a:r>
              <a:rPr lang="en-US" sz="4000" b="1" kern="1200" dirty="0" err="1">
                <a:solidFill>
                  <a:schemeClr val="tx1"/>
                </a:solidFill>
                <a:latin typeface="+mj-lt"/>
                <a:ea typeface="+mj-ea"/>
                <a:cs typeface="+mj-cs"/>
              </a:rPr>
              <a:t>herstellen</a:t>
            </a:r>
            <a:r>
              <a:rPr lang="en-US" sz="4000" b="1" kern="1200" dirty="0">
                <a:solidFill>
                  <a:schemeClr val="tx1"/>
                </a:solidFill>
                <a:latin typeface="+mj-lt"/>
                <a:ea typeface="+mj-ea"/>
                <a:cs typeface="+mj-cs"/>
              </a:rPr>
              <a:t>.</a:t>
            </a:r>
          </a:p>
        </p:txBody>
      </p:sp>
      <p:sp>
        <p:nvSpPr>
          <p:cNvPr id="4" name="Tijdelijke aanduiding voor tekst 3">
            <a:extLst>
              <a:ext uri="{FF2B5EF4-FFF2-40B4-BE49-F238E27FC236}">
                <a16:creationId xmlns:a16="http://schemas.microsoft.com/office/drawing/2014/main" id="{8DC57EB8-4B06-CAA0-4B4A-A1B0528981F2}"/>
              </a:ext>
            </a:extLst>
          </p:cNvPr>
          <p:cNvSpPr>
            <a:spLocks noGrp="1"/>
          </p:cNvSpPr>
          <p:nvPr>
            <p:ph type="body" sz="half" idx="2"/>
          </p:nvPr>
        </p:nvSpPr>
        <p:spPr>
          <a:xfrm>
            <a:off x="262219" y="1779204"/>
            <a:ext cx="4255994" cy="4682107"/>
          </a:xfrm>
        </p:spPr>
        <p:txBody>
          <a:bodyPr vert="horz" lIns="91440" tIns="45720" rIns="91440" bIns="45720" rtlCol="0">
            <a:normAutofit/>
          </a:bodyPr>
          <a:lstStyle/>
          <a:p>
            <a:pPr indent="-228600">
              <a:buFont typeface="Arial" panose="020B0604020202020204" pitchFamily="34" charset="0"/>
              <a:buChar char="•"/>
            </a:pPr>
            <a:r>
              <a:rPr lang="en-US" sz="2000" b="1" dirty="0" err="1"/>
              <a:t>Wegen</a:t>
            </a:r>
            <a:r>
              <a:rPr lang="en-US" sz="2000" b="1" dirty="0"/>
              <a:t> </a:t>
            </a:r>
            <a:r>
              <a:rPr lang="en-US" sz="2000" b="1" dirty="0" err="1"/>
              <a:t>kunnen</a:t>
            </a:r>
            <a:r>
              <a:rPr lang="en-US" sz="2000" b="1" dirty="0"/>
              <a:t> </a:t>
            </a:r>
            <a:r>
              <a:rPr lang="en-US" sz="2000" b="1" dirty="0" err="1"/>
              <a:t>interessante</a:t>
            </a:r>
            <a:r>
              <a:rPr lang="en-US" sz="2000" b="1" dirty="0"/>
              <a:t> </a:t>
            </a:r>
            <a:r>
              <a:rPr lang="en-US" sz="2000" b="1" dirty="0" err="1"/>
              <a:t>ecologische</a:t>
            </a:r>
            <a:r>
              <a:rPr lang="en-US" sz="2000" b="1" dirty="0"/>
              <a:t> </a:t>
            </a:r>
            <a:r>
              <a:rPr lang="en-US" sz="2000" b="1" dirty="0" err="1"/>
              <a:t>verbindingen</a:t>
            </a:r>
            <a:r>
              <a:rPr lang="en-US" sz="2000" b="1" dirty="0"/>
              <a:t> in het </a:t>
            </a:r>
            <a:r>
              <a:rPr lang="en-US" sz="2000" b="1" dirty="0" err="1"/>
              <a:t>landschap</a:t>
            </a:r>
            <a:r>
              <a:rPr lang="en-US" sz="2000" b="1" dirty="0"/>
              <a:t> </a:t>
            </a:r>
            <a:r>
              <a:rPr lang="en-US" sz="2000" b="1" dirty="0" err="1"/>
              <a:t>zijn</a:t>
            </a:r>
            <a:r>
              <a:rPr lang="en-US" sz="2000" b="1" dirty="0"/>
              <a:t> </a:t>
            </a:r>
            <a:r>
              <a:rPr lang="en-US" sz="2000" b="1" dirty="0" err="1"/>
              <a:t>mits</a:t>
            </a:r>
            <a:r>
              <a:rPr lang="en-US" sz="2000" b="1" dirty="0"/>
              <a:t> ze ‘</a:t>
            </a:r>
            <a:r>
              <a:rPr lang="en-US" sz="2000" b="1" dirty="0" err="1"/>
              <a:t>omkleed</a:t>
            </a:r>
            <a:r>
              <a:rPr lang="en-US" sz="2000" b="1" dirty="0"/>
              <a:t>’ </a:t>
            </a:r>
            <a:r>
              <a:rPr lang="en-US" sz="2000" b="1" dirty="0" err="1"/>
              <a:t>zijn</a:t>
            </a:r>
            <a:r>
              <a:rPr lang="en-US" sz="2000" b="1" dirty="0"/>
              <a:t> met </a:t>
            </a:r>
            <a:r>
              <a:rPr lang="en-US" sz="2000" b="1" dirty="0" err="1"/>
              <a:t>struiken</a:t>
            </a:r>
            <a:r>
              <a:rPr lang="en-US" sz="2000" b="1" dirty="0"/>
              <a:t> en </a:t>
            </a:r>
            <a:r>
              <a:rPr lang="en-US" sz="2000" b="1" dirty="0" err="1"/>
              <a:t>bomen</a:t>
            </a:r>
            <a:r>
              <a:rPr lang="en-US" sz="2000" b="1" dirty="0"/>
              <a:t>.</a:t>
            </a:r>
          </a:p>
          <a:p>
            <a:pPr indent="-228600">
              <a:buFont typeface="Arial" panose="020B0604020202020204" pitchFamily="34" charset="0"/>
              <a:buChar char="•"/>
            </a:pPr>
            <a:r>
              <a:rPr lang="en-US" sz="2000" b="1" dirty="0" err="1"/>
              <a:t>Daarbij</a:t>
            </a:r>
            <a:r>
              <a:rPr lang="en-US" sz="2000" b="1" dirty="0"/>
              <a:t> </a:t>
            </a:r>
            <a:r>
              <a:rPr lang="en-US" sz="2000" b="1" dirty="0" err="1"/>
              <a:t>verbeteren</a:t>
            </a:r>
            <a:r>
              <a:rPr lang="en-US" sz="2000" b="1" dirty="0"/>
              <a:t> </a:t>
            </a:r>
            <a:r>
              <a:rPr lang="en-US" sz="2000" b="1" dirty="0" err="1"/>
              <a:t>groenvoorzieningen</a:t>
            </a:r>
            <a:r>
              <a:rPr lang="en-US" sz="2000" b="1" dirty="0"/>
              <a:t> de </a:t>
            </a:r>
            <a:r>
              <a:rPr lang="en-US" sz="2000" b="1" dirty="0" err="1"/>
              <a:t>kwaliteit</a:t>
            </a:r>
            <a:r>
              <a:rPr lang="en-US" sz="2000" b="1" dirty="0"/>
              <a:t> van het </a:t>
            </a:r>
            <a:r>
              <a:rPr lang="en-US" sz="2000" b="1" dirty="0" err="1"/>
              <a:t>landschap</a:t>
            </a:r>
            <a:r>
              <a:rPr lang="en-US" sz="2000" b="1" dirty="0"/>
              <a:t> en </a:t>
            </a:r>
            <a:r>
              <a:rPr lang="en-US" sz="2000" b="1" dirty="0" err="1"/>
              <a:t>zorgen</a:t>
            </a:r>
            <a:r>
              <a:rPr lang="en-US" sz="2000" b="1" dirty="0"/>
              <a:t> </a:t>
            </a:r>
            <a:r>
              <a:rPr lang="en-US" sz="2000" b="1" dirty="0" err="1"/>
              <a:t>voor</a:t>
            </a:r>
            <a:r>
              <a:rPr lang="en-US" sz="2000" b="1" dirty="0"/>
              <a:t> </a:t>
            </a:r>
            <a:r>
              <a:rPr lang="en-US" sz="2000" b="1" dirty="0" err="1"/>
              <a:t>een</a:t>
            </a:r>
            <a:r>
              <a:rPr lang="en-US" sz="2000" b="1" dirty="0"/>
              <a:t> </a:t>
            </a:r>
            <a:r>
              <a:rPr lang="en-US" sz="2000" b="1" dirty="0" err="1"/>
              <a:t>aangenamer</a:t>
            </a:r>
            <a:r>
              <a:rPr lang="en-US" sz="2000" b="1" dirty="0"/>
              <a:t> </a:t>
            </a:r>
            <a:r>
              <a:rPr lang="en-US" sz="2000" b="1" dirty="0" err="1"/>
              <a:t>leefklimaat</a:t>
            </a:r>
            <a:r>
              <a:rPr lang="en-US" sz="2000" b="1" dirty="0"/>
              <a:t>.</a:t>
            </a:r>
          </a:p>
          <a:p>
            <a:pPr indent="-228600">
              <a:buFont typeface="Arial" panose="020B0604020202020204" pitchFamily="34" charset="0"/>
              <a:buChar char="•"/>
            </a:pPr>
            <a:r>
              <a:rPr lang="en-US" sz="2000" b="1" dirty="0" err="1"/>
              <a:t>Langs</a:t>
            </a:r>
            <a:r>
              <a:rPr lang="en-US" sz="2000" b="1" dirty="0"/>
              <a:t> </a:t>
            </a:r>
            <a:r>
              <a:rPr lang="en-US" sz="2000" b="1" dirty="0" err="1"/>
              <a:t>hoofdwegen</a:t>
            </a:r>
            <a:r>
              <a:rPr lang="en-US" sz="2000" b="1" dirty="0"/>
              <a:t> </a:t>
            </a:r>
            <a:r>
              <a:rPr lang="en-US" sz="2000" b="1" dirty="0" err="1"/>
              <a:t>zouden</a:t>
            </a:r>
            <a:r>
              <a:rPr lang="en-US" sz="2000" b="1" dirty="0"/>
              <a:t> de </a:t>
            </a:r>
            <a:r>
              <a:rPr lang="en-US" sz="2000" b="1" dirty="0" err="1"/>
              <a:t>oorspronkelijke</a:t>
            </a:r>
            <a:r>
              <a:rPr lang="en-US" sz="2000" b="1" dirty="0"/>
              <a:t> </a:t>
            </a:r>
            <a:r>
              <a:rPr lang="en-US" sz="2000" b="1" dirty="0" err="1"/>
              <a:t>rijen</a:t>
            </a:r>
            <a:r>
              <a:rPr lang="en-US" sz="2000" b="1" dirty="0"/>
              <a:t> </a:t>
            </a:r>
            <a:r>
              <a:rPr lang="en-US" sz="2000" b="1" dirty="0" err="1"/>
              <a:t>bomen</a:t>
            </a:r>
            <a:r>
              <a:rPr lang="en-US" sz="2000" b="1" dirty="0"/>
              <a:t> </a:t>
            </a:r>
            <a:r>
              <a:rPr lang="en-US" sz="2000" b="1" dirty="0" err="1"/>
              <a:t>hersteld</a:t>
            </a:r>
            <a:r>
              <a:rPr lang="en-US" sz="2000" b="1" dirty="0"/>
              <a:t> </a:t>
            </a:r>
            <a:r>
              <a:rPr lang="en-US" sz="2000" b="1" dirty="0" err="1"/>
              <a:t>kunnen</a:t>
            </a:r>
            <a:r>
              <a:rPr lang="en-US" sz="2000" b="1" dirty="0"/>
              <a:t> </a:t>
            </a:r>
            <a:r>
              <a:rPr lang="en-US" sz="2000" b="1" dirty="0" err="1"/>
              <a:t>worden</a:t>
            </a:r>
            <a:r>
              <a:rPr lang="en-US" sz="2000" b="1" dirty="0"/>
              <a:t>. </a:t>
            </a:r>
          </a:p>
          <a:p>
            <a:r>
              <a:rPr lang="en-US" sz="2000" b="1" dirty="0" err="1"/>
              <a:t>Voorbeeld</a:t>
            </a:r>
            <a:r>
              <a:rPr lang="en-US" sz="2000" b="1" dirty="0"/>
              <a:t>: Op de </a:t>
            </a:r>
            <a:r>
              <a:rPr lang="en-US" sz="2000" b="1" dirty="0" err="1"/>
              <a:t>foto</a:t>
            </a:r>
            <a:r>
              <a:rPr lang="en-US" sz="2000" b="1" dirty="0"/>
              <a:t> </a:t>
            </a:r>
            <a:r>
              <a:rPr lang="en-US" sz="2000" b="1" dirty="0" err="1"/>
              <a:t>zijn</a:t>
            </a:r>
            <a:r>
              <a:rPr lang="en-US" sz="2000" b="1" dirty="0"/>
              <a:t> op de </a:t>
            </a:r>
            <a:r>
              <a:rPr lang="en-US" sz="2000" b="1" dirty="0" err="1"/>
              <a:t>weg</a:t>
            </a:r>
            <a:r>
              <a:rPr lang="en-US" sz="2000" b="1" dirty="0"/>
              <a:t> </a:t>
            </a:r>
            <a:r>
              <a:rPr lang="en-US" sz="2000" b="1" dirty="0" err="1"/>
              <a:t>tussen</a:t>
            </a:r>
            <a:r>
              <a:rPr lang="en-US" sz="2000" b="1" dirty="0"/>
              <a:t> </a:t>
            </a:r>
            <a:r>
              <a:rPr lang="en-US" sz="2000" b="1" dirty="0" err="1"/>
              <a:t>Meerssen</a:t>
            </a:r>
            <a:r>
              <a:rPr lang="en-US" sz="2000" b="1" dirty="0"/>
              <a:t> en </a:t>
            </a:r>
            <a:r>
              <a:rPr lang="en-US" sz="2000" b="1" dirty="0" err="1"/>
              <a:t>Houthem</a:t>
            </a:r>
            <a:r>
              <a:rPr lang="en-US" sz="2000" b="1" dirty="0"/>
              <a:t> </a:t>
            </a:r>
            <a:r>
              <a:rPr lang="en-US" sz="2000" b="1" dirty="0" err="1"/>
              <a:t>een</a:t>
            </a:r>
            <a:r>
              <a:rPr lang="en-US" sz="2000" b="1" dirty="0"/>
              <a:t> </a:t>
            </a:r>
            <a:r>
              <a:rPr lang="en-US" sz="2000" b="1" dirty="0" err="1"/>
              <a:t>aantal</a:t>
            </a:r>
            <a:r>
              <a:rPr lang="en-US" sz="2000" b="1" dirty="0"/>
              <a:t> </a:t>
            </a:r>
            <a:r>
              <a:rPr lang="en-US" sz="2000" b="1" dirty="0" err="1"/>
              <a:t>bomen</a:t>
            </a:r>
            <a:r>
              <a:rPr lang="en-US" sz="2000" b="1" dirty="0"/>
              <a:t> ‘</a:t>
            </a:r>
            <a:r>
              <a:rPr lang="en-US" sz="2000" b="1" dirty="0" err="1"/>
              <a:t>uitgevallen</a:t>
            </a:r>
            <a:r>
              <a:rPr lang="en-US" sz="2000" b="1" dirty="0"/>
              <a:t>’ en </a:t>
            </a:r>
            <a:r>
              <a:rPr lang="en-US" sz="2000" b="1" dirty="0" err="1"/>
              <a:t>dat</a:t>
            </a:r>
            <a:r>
              <a:rPr lang="en-US" sz="2000" b="1" dirty="0"/>
              <a:t> is erg jammer.</a:t>
            </a:r>
          </a:p>
        </p:txBody>
      </p:sp>
      <p:grpSp>
        <p:nvGrpSpPr>
          <p:cNvPr id="17" name="Group 1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Tijdelijke aanduiding voor afbeelding 9" descr="Afbeelding met tekst, buiten, lucht, weg&#10;&#10;Automatisch gegenereerde beschrijving">
            <a:extLst>
              <a:ext uri="{FF2B5EF4-FFF2-40B4-BE49-F238E27FC236}">
                <a16:creationId xmlns:a16="http://schemas.microsoft.com/office/drawing/2014/main" id="{67FB2020-5E25-1697-C72F-90F2A4F1424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a:xfrm>
            <a:off x="4902926" y="1314994"/>
            <a:ext cx="6757851" cy="5085806"/>
          </a:xfrm>
          <a:prstGeom prst="rect">
            <a:avLst/>
          </a:prstGeom>
        </p:spPr>
      </p:pic>
      <p:grpSp>
        <p:nvGrpSpPr>
          <p:cNvPr id="21" name="Group 2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2" name="Rectangle 2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3714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FDB9C-1F3B-CE48-8D3A-8514948D64F3}"/>
              </a:ext>
            </a:extLst>
          </p:cNvPr>
          <p:cNvSpPr>
            <a:spLocks noGrp="1"/>
          </p:cNvSpPr>
          <p:nvPr>
            <p:ph type="title"/>
          </p:nvPr>
        </p:nvSpPr>
        <p:spPr>
          <a:xfrm>
            <a:off x="130627" y="457200"/>
            <a:ext cx="5199019" cy="1230406"/>
          </a:xfrm>
        </p:spPr>
        <p:txBody>
          <a:bodyPr>
            <a:noAutofit/>
          </a:bodyPr>
          <a:lstStyle/>
          <a:p>
            <a:r>
              <a:rPr lang="nl-NL" sz="4000" b="1" dirty="0"/>
              <a:t>Burgers betrekken bij </a:t>
            </a:r>
            <a:r>
              <a:rPr lang="nl-NL" sz="4000" b="1" dirty="0" err="1"/>
              <a:t>vergroenen</a:t>
            </a:r>
            <a:r>
              <a:rPr lang="nl-NL" sz="4000" b="1" dirty="0"/>
              <a:t> van de wijk</a:t>
            </a:r>
          </a:p>
        </p:txBody>
      </p:sp>
      <p:pic>
        <p:nvPicPr>
          <p:cNvPr id="6" name="Tijdelijke aanduiding voor afbeelding 5" descr="Afbeelding met gras, buiten, boom, lucht&#10;&#10;Automatisch gegenereerde beschrijving">
            <a:extLst>
              <a:ext uri="{FF2B5EF4-FFF2-40B4-BE49-F238E27FC236}">
                <a16:creationId xmlns:a16="http://schemas.microsoft.com/office/drawing/2014/main" id="{C4EC279F-58D7-B85C-D0D1-EBD3C7C11A4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a:xfrm>
            <a:off x="5251268" y="339634"/>
            <a:ext cx="6810103" cy="6122125"/>
          </a:xfrm>
        </p:spPr>
      </p:pic>
      <p:sp>
        <p:nvSpPr>
          <p:cNvPr id="4" name="Tijdelijke aanduiding voor tekst 3">
            <a:extLst>
              <a:ext uri="{FF2B5EF4-FFF2-40B4-BE49-F238E27FC236}">
                <a16:creationId xmlns:a16="http://schemas.microsoft.com/office/drawing/2014/main" id="{845D361B-DFF0-FBF0-C406-672CECD6814D}"/>
              </a:ext>
            </a:extLst>
          </p:cNvPr>
          <p:cNvSpPr>
            <a:spLocks noGrp="1"/>
          </p:cNvSpPr>
          <p:nvPr>
            <p:ph type="body" sz="half" idx="2"/>
          </p:nvPr>
        </p:nvSpPr>
        <p:spPr>
          <a:xfrm>
            <a:off x="278674" y="2124635"/>
            <a:ext cx="4493351" cy="4276165"/>
          </a:xfrm>
        </p:spPr>
        <p:txBody>
          <a:bodyPr>
            <a:noAutofit/>
          </a:bodyPr>
          <a:lstStyle/>
          <a:p>
            <a:r>
              <a:rPr lang="nl-NL" sz="2000" b="1" dirty="0"/>
              <a:t>Met stimulering en ondersteuning zijn burgers best bereid hun eigen wijk te </a:t>
            </a:r>
            <a:r>
              <a:rPr lang="nl-NL" sz="2000" b="1" dirty="0" err="1"/>
              <a:t>vergroenen</a:t>
            </a:r>
            <a:r>
              <a:rPr lang="nl-NL" sz="2000" b="1" dirty="0"/>
              <a:t>.</a:t>
            </a:r>
          </a:p>
          <a:p>
            <a:r>
              <a:rPr lang="nl-NL" sz="2000" b="1" dirty="0"/>
              <a:t>Wat kan o.a. gedaan worden?</a:t>
            </a:r>
          </a:p>
          <a:p>
            <a:r>
              <a:rPr lang="nl-NL" sz="2000" b="1" dirty="0"/>
              <a:t>Groenstroken voorzien van stroken met bloemen. (biodiversiteit)</a:t>
            </a:r>
          </a:p>
          <a:p>
            <a:r>
              <a:rPr lang="nl-NL" sz="2000" b="1" dirty="0"/>
              <a:t>Bomen planten en het nut ervan laten zien voor het temperen van de warmte in de zomer en het verminderen van fijnstof. (verkoeling in de zomer)</a:t>
            </a:r>
          </a:p>
          <a:p>
            <a:r>
              <a:rPr lang="nl-NL" sz="2000" b="1" dirty="0"/>
              <a:t>Plantenbakken met bloemen. (leefbaarheid)</a:t>
            </a:r>
          </a:p>
          <a:p>
            <a:r>
              <a:rPr lang="nl-NL" sz="2000" b="1" dirty="0"/>
              <a:t>Voorbeeld: bloemenstrook in Rothem.</a:t>
            </a:r>
          </a:p>
        </p:txBody>
      </p:sp>
    </p:spTree>
    <p:extLst>
      <p:ext uri="{BB962C8B-B14F-4D97-AF65-F5344CB8AC3E}">
        <p14:creationId xmlns:p14="http://schemas.microsoft.com/office/powerpoint/2010/main" val="225495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07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43CD94DE-6E4E-79F4-FCDC-BF1A0027EB7D}"/>
              </a:ext>
            </a:extLst>
          </p:cNvPr>
          <p:cNvSpPr>
            <a:spLocks noGrp="1"/>
          </p:cNvSpPr>
          <p:nvPr>
            <p:ph type="title"/>
          </p:nvPr>
        </p:nvSpPr>
        <p:spPr>
          <a:xfrm>
            <a:off x="416859" y="571501"/>
            <a:ext cx="6226873" cy="968188"/>
          </a:xfrm>
        </p:spPr>
        <p:txBody>
          <a:bodyPr vert="horz" lIns="91440" tIns="45720" rIns="91440" bIns="45720" rtlCol="0" anchor="ctr">
            <a:normAutofit/>
          </a:bodyPr>
          <a:lstStyle/>
          <a:p>
            <a:r>
              <a:rPr lang="en-US" sz="4400" b="1" dirty="0" err="1">
                <a:solidFill>
                  <a:srgbClr val="707240"/>
                </a:solidFill>
              </a:rPr>
              <a:t>Tegeltje</a:t>
            </a:r>
            <a:r>
              <a:rPr lang="en-US" sz="4400" b="1" dirty="0">
                <a:solidFill>
                  <a:srgbClr val="707240"/>
                </a:solidFill>
              </a:rPr>
              <a:t> </a:t>
            </a:r>
            <a:r>
              <a:rPr lang="en-US" sz="4400" b="1" dirty="0" err="1">
                <a:solidFill>
                  <a:srgbClr val="707240"/>
                </a:solidFill>
              </a:rPr>
              <a:t>eruit</a:t>
            </a:r>
            <a:r>
              <a:rPr lang="en-US" sz="4400" b="1" dirty="0">
                <a:solidFill>
                  <a:srgbClr val="707240"/>
                </a:solidFill>
              </a:rPr>
              <a:t>, </a:t>
            </a:r>
            <a:r>
              <a:rPr lang="en-US" sz="4400" b="1" dirty="0" err="1">
                <a:solidFill>
                  <a:srgbClr val="707240"/>
                </a:solidFill>
              </a:rPr>
              <a:t>plantje</a:t>
            </a:r>
            <a:r>
              <a:rPr lang="en-US" sz="4400" b="1" dirty="0">
                <a:solidFill>
                  <a:srgbClr val="707240"/>
                </a:solidFill>
              </a:rPr>
              <a:t> </a:t>
            </a:r>
            <a:r>
              <a:rPr lang="en-US" sz="4400" b="1" dirty="0" err="1">
                <a:solidFill>
                  <a:srgbClr val="707240"/>
                </a:solidFill>
              </a:rPr>
              <a:t>erin</a:t>
            </a:r>
            <a:r>
              <a:rPr lang="en-US" sz="4400" b="1" dirty="0">
                <a:solidFill>
                  <a:srgbClr val="707240"/>
                </a:solidFill>
              </a:rPr>
              <a:t>.</a:t>
            </a:r>
          </a:p>
        </p:txBody>
      </p:sp>
      <p:sp>
        <p:nvSpPr>
          <p:cNvPr id="4" name="Tijdelijke aanduiding voor tekst 3">
            <a:extLst>
              <a:ext uri="{FF2B5EF4-FFF2-40B4-BE49-F238E27FC236}">
                <a16:creationId xmlns:a16="http://schemas.microsoft.com/office/drawing/2014/main" id="{075FD1F4-F9EB-6C40-E401-821A6AE7F021}"/>
              </a:ext>
            </a:extLst>
          </p:cNvPr>
          <p:cNvSpPr>
            <a:spLocks noGrp="1"/>
          </p:cNvSpPr>
          <p:nvPr>
            <p:ph type="body" sz="half" idx="2"/>
          </p:nvPr>
        </p:nvSpPr>
        <p:spPr>
          <a:xfrm>
            <a:off x="583474" y="1371601"/>
            <a:ext cx="6069875" cy="5076264"/>
          </a:xfrm>
        </p:spPr>
        <p:txBody>
          <a:bodyPr vert="horz" lIns="91440" tIns="45720" rIns="91440" bIns="45720" rtlCol="0">
            <a:normAutofit/>
          </a:bodyPr>
          <a:lstStyle/>
          <a:p>
            <a:pPr indent="-228600">
              <a:buFont typeface="Arial" panose="020B0604020202020204" pitchFamily="34" charset="0"/>
              <a:buChar char="•"/>
            </a:pPr>
            <a:r>
              <a:rPr lang="en-US" sz="2200" b="1" dirty="0" err="1">
                <a:solidFill>
                  <a:srgbClr val="707240"/>
                </a:solidFill>
              </a:rPr>
              <a:t>Vergroenen</a:t>
            </a:r>
            <a:r>
              <a:rPr lang="en-US" sz="2200" b="1" dirty="0">
                <a:solidFill>
                  <a:srgbClr val="707240"/>
                </a:solidFill>
              </a:rPr>
              <a:t> van de </a:t>
            </a:r>
            <a:r>
              <a:rPr lang="en-US" sz="2200" b="1" dirty="0" err="1">
                <a:solidFill>
                  <a:srgbClr val="707240"/>
                </a:solidFill>
              </a:rPr>
              <a:t>woonwijk</a:t>
            </a:r>
            <a:r>
              <a:rPr lang="en-US" sz="2200" b="1" dirty="0">
                <a:solidFill>
                  <a:srgbClr val="707240"/>
                </a:solidFill>
              </a:rPr>
              <a:t> </a:t>
            </a:r>
            <a:r>
              <a:rPr lang="en-US" sz="2200" b="1" dirty="0" err="1">
                <a:solidFill>
                  <a:srgbClr val="707240"/>
                </a:solidFill>
              </a:rPr>
              <a:t>kan</a:t>
            </a:r>
            <a:r>
              <a:rPr lang="en-US" sz="2200" b="1" dirty="0">
                <a:solidFill>
                  <a:srgbClr val="707240"/>
                </a:solidFill>
              </a:rPr>
              <a:t> </a:t>
            </a:r>
            <a:r>
              <a:rPr lang="en-US" sz="2200" b="1" dirty="0" err="1">
                <a:solidFill>
                  <a:srgbClr val="707240"/>
                </a:solidFill>
              </a:rPr>
              <a:t>soms</a:t>
            </a:r>
            <a:r>
              <a:rPr lang="en-US" sz="2200" b="1" dirty="0">
                <a:solidFill>
                  <a:srgbClr val="707240"/>
                </a:solidFill>
              </a:rPr>
              <a:t> heel </a:t>
            </a:r>
            <a:r>
              <a:rPr lang="en-US" sz="2200" b="1" dirty="0" err="1">
                <a:solidFill>
                  <a:srgbClr val="707240"/>
                </a:solidFill>
              </a:rPr>
              <a:t>eenvoudig</a:t>
            </a:r>
            <a:r>
              <a:rPr lang="en-US" sz="2200" b="1" dirty="0">
                <a:solidFill>
                  <a:srgbClr val="707240"/>
                </a:solidFill>
              </a:rPr>
              <a:t> en </a:t>
            </a:r>
            <a:r>
              <a:rPr lang="en-US" sz="2200" b="1" dirty="0" err="1">
                <a:solidFill>
                  <a:srgbClr val="707240"/>
                </a:solidFill>
              </a:rPr>
              <a:t>onderhoudsvriendelijk</a:t>
            </a:r>
            <a:r>
              <a:rPr lang="en-US" sz="2200" b="1" dirty="0">
                <a:solidFill>
                  <a:srgbClr val="707240"/>
                </a:solidFill>
              </a:rPr>
              <a:t> </a:t>
            </a:r>
            <a:r>
              <a:rPr lang="en-US" sz="2200" b="1" dirty="0" err="1">
                <a:solidFill>
                  <a:srgbClr val="707240"/>
                </a:solidFill>
              </a:rPr>
              <a:t>zijn</a:t>
            </a:r>
            <a:r>
              <a:rPr lang="en-US" sz="2200" b="1" dirty="0">
                <a:solidFill>
                  <a:srgbClr val="707240"/>
                </a:solidFill>
              </a:rPr>
              <a:t>.</a:t>
            </a:r>
          </a:p>
          <a:p>
            <a:pPr indent="-228600">
              <a:buFont typeface="Arial" panose="020B0604020202020204" pitchFamily="34" charset="0"/>
              <a:buChar char="•"/>
            </a:pPr>
            <a:r>
              <a:rPr lang="en-US" sz="2200" b="1" dirty="0" err="1">
                <a:solidFill>
                  <a:srgbClr val="707240"/>
                </a:solidFill>
              </a:rPr>
              <a:t>Ook</a:t>
            </a:r>
            <a:r>
              <a:rPr lang="en-US" sz="2200" b="1" dirty="0">
                <a:solidFill>
                  <a:srgbClr val="707240"/>
                </a:solidFill>
              </a:rPr>
              <a:t> </a:t>
            </a:r>
            <a:r>
              <a:rPr lang="en-US" sz="2200" b="1" dirty="0" err="1">
                <a:solidFill>
                  <a:srgbClr val="707240"/>
                </a:solidFill>
              </a:rPr>
              <a:t>zulke</a:t>
            </a:r>
            <a:r>
              <a:rPr lang="en-US" sz="2200" b="1" dirty="0">
                <a:solidFill>
                  <a:srgbClr val="707240"/>
                </a:solidFill>
              </a:rPr>
              <a:t> </a:t>
            </a:r>
            <a:r>
              <a:rPr lang="en-US" sz="2200" b="1" dirty="0" err="1">
                <a:solidFill>
                  <a:srgbClr val="707240"/>
                </a:solidFill>
              </a:rPr>
              <a:t>kleine</a:t>
            </a:r>
            <a:r>
              <a:rPr lang="en-US" sz="2200" b="1" dirty="0">
                <a:solidFill>
                  <a:srgbClr val="707240"/>
                </a:solidFill>
              </a:rPr>
              <a:t> </a:t>
            </a:r>
            <a:r>
              <a:rPr lang="en-US" sz="2200" b="1" dirty="0" err="1">
                <a:solidFill>
                  <a:srgbClr val="707240"/>
                </a:solidFill>
              </a:rPr>
              <a:t>ingrepen</a:t>
            </a:r>
            <a:r>
              <a:rPr lang="en-US" sz="2200" b="1" dirty="0">
                <a:solidFill>
                  <a:srgbClr val="707240"/>
                </a:solidFill>
              </a:rPr>
              <a:t> </a:t>
            </a:r>
            <a:r>
              <a:rPr lang="en-US" sz="2200" b="1" dirty="0" err="1">
                <a:solidFill>
                  <a:srgbClr val="707240"/>
                </a:solidFill>
              </a:rPr>
              <a:t>geven</a:t>
            </a:r>
            <a:r>
              <a:rPr lang="en-US" sz="2200" b="1" dirty="0">
                <a:solidFill>
                  <a:srgbClr val="707240"/>
                </a:solidFill>
              </a:rPr>
              <a:t> </a:t>
            </a:r>
            <a:r>
              <a:rPr lang="en-US" sz="2200" b="1" dirty="0" err="1">
                <a:solidFill>
                  <a:srgbClr val="707240"/>
                </a:solidFill>
              </a:rPr>
              <a:t>woonwijken</a:t>
            </a:r>
            <a:r>
              <a:rPr lang="en-US" sz="2200" b="1" dirty="0">
                <a:solidFill>
                  <a:srgbClr val="707240"/>
                </a:solidFill>
              </a:rPr>
              <a:t> </a:t>
            </a:r>
            <a:r>
              <a:rPr lang="en-US" sz="2200" b="1" dirty="0" err="1">
                <a:solidFill>
                  <a:srgbClr val="707240"/>
                </a:solidFill>
              </a:rPr>
              <a:t>een</a:t>
            </a:r>
            <a:r>
              <a:rPr lang="en-US" sz="2200" b="1" dirty="0">
                <a:solidFill>
                  <a:srgbClr val="707240"/>
                </a:solidFill>
              </a:rPr>
              <a:t>  </a:t>
            </a:r>
            <a:r>
              <a:rPr lang="en-US" sz="2200" b="1" dirty="0" err="1">
                <a:solidFill>
                  <a:srgbClr val="707240"/>
                </a:solidFill>
              </a:rPr>
              <a:t>beter</a:t>
            </a:r>
            <a:r>
              <a:rPr lang="en-US" sz="2200" b="1" dirty="0">
                <a:solidFill>
                  <a:srgbClr val="707240"/>
                </a:solidFill>
              </a:rPr>
              <a:t> </a:t>
            </a:r>
            <a:r>
              <a:rPr lang="en-US" sz="2200" b="1" dirty="0" err="1">
                <a:solidFill>
                  <a:srgbClr val="707240"/>
                </a:solidFill>
              </a:rPr>
              <a:t>leefklimaat</a:t>
            </a:r>
            <a:r>
              <a:rPr lang="en-US" sz="2200" b="1" dirty="0">
                <a:solidFill>
                  <a:srgbClr val="707240"/>
                </a:solidFill>
              </a:rPr>
              <a:t>.</a:t>
            </a:r>
          </a:p>
          <a:p>
            <a:pPr indent="-228600">
              <a:buFont typeface="Arial" panose="020B0604020202020204" pitchFamily="34" charset="0"/>
              <a:buChar char="•"/>
            </a:pPr>
            <a:r>
              <a:rPr lang="en-US" sz="2200" b="1" dirty="0" err="1">
                <a:solidFill>
                  <a:srgbClr val="707240"/>
                </a:solidFill>
              </a:rPr>
              <a:t>Breng</a:t>
            </a:r>
            <a:r>
              <a:rPr lang="en-US" sz="2200" b="1" dirty="0">
                <a:solidFill>
                  <a:srgbClr val="707240"/>
                </a:solidFill>
              </a:rPr>
              <a:t> de </a:t>
            </a:r>
            <a:r>
              <a:rPr lang="en-US" sz="2200" b="1" dirty="0" err="1">
                <a:solidFill>
                  <a:srgbClr val="707240"/>
                </a:solidFill>
              </a:rPr>
              <a:t>mens</a:t>
            </a:r>
            <a:r>
              <a:rPr lang="en-US" sz="2200" b="1" dirty="0">
                <a:solidFill>
                  <a:srgbClr val="707240"/>
                </a:solidFill>
              </a:rPr>
              <a:t> </a:t>
            </a:r>
            <a:r>
              <a:rPr lang="en-US" sz="2200" b="1" dirty="0" err="1">
                <a:solidFill>
                  <a:srgbClr val="707240"/>
                </a:solidFill>
              </a:rPr>
              <a:t>niet</a:t>
            </a:r>
            <a:r>
              <a:rPr lang="en-US" sz="2200" b="1" dirty="0">
                <a:solidFill>
                  <a:srgbClr val="707240"/>
                </a:solidFill>
              </a:rPr>
              <a:t> </a:t>
            </a:r>
            <a:r>
              <a:rPr lang="en-US" sz="2200" b="1" dirty="0" err="1">
                <a:solidFill>
                  <a:srgbClr val="707240"/>
                </a:solidFill>
              </a:rPr>
              <a:t>alleen</a:t>
            </a:r>
            <a:r>
              <a:rPr lang="en-US" sz="2200" b="1" dirty="0">
                <a:solidFill>
                  <a:srgbClr val="707240"/>
                </a:solidFill>
              </a:rPr>
              <a:t> </a:t>
            </a:r>
            <a:r>
              <a:rPr lang="en-US" sz="2200" b="1" dirty="0" err="1">
                <a:solidFill>
                  <a:srgbClr val="707240"/>
                </a:solidFill>
              </a:rPr>
              <a:t>naar</a:t>
            </a:r>
            <a:r>
              <a:rPr lang="en-US" sz="2200" b="1" dirty="0">
                <a:solidFill>
                  <a:srgbClr val="707240"/>
                </a:solidFill>
              </a:rPr>
              <a:t> de </a:t>
            </a:r>
            <a:r>
              <a:rPr lang="en-US" sz="2200" b="1" dirty="0" err="1">
                <a:solidFill>
                  <a:srgbClr val="707240"/>
                </a:solidFill>
              </a:rPr>
              <a:t>natuur</a:t>
            </a:r>
            <a:r>
              <a:rPr lang="en-US" sz="2200" b="1" dirty="0">
                <a:solidFill>
                  <a:srgbClr val="707240"/>
                </a:solidFill>
              </a:rPr>
              <a:t> maar </a:t>
            </a:r>
            <a:r>
              <a:rPr lang="en-US" sz="2200" b="1" dirty="0" err="1">
                <a:solidFill>
                  <a:srgbClr val="707240"/>
                </a:solidFill>
              </a:rPr>
              <a:t>breng</a:t>
            </a:r>
            <a:r>
              <a:rPr lang="en-US" sz="2200" b="1" dirty="0">
                <a:solidFill>
                  <a:srgbClr val="707240"/>
                </a:solidFill>
              </a:rPr>
              <a:t> </a:t>
            </a:r>
            <a:r>
              <a:rPr lang="en-US" sz="2200" b="1" dirty="0" err="1">
                <a:solidFill>
                  <a:srgbClr val="707240"/>
                </a:solidFill>
              </a:rPr>
              <a:t>ook</a:t>
            </a:r>
            <a:r>
              <a:rPr lang="en-US" sz="2200" b="1" dirty="0">
                <a:solidFill>
                  <a:srgbClr val="707240"/>
                </a:solidFill>
              </a:rPr>
              <a:t> de </a:t>
            </a:r>
            <a:r>
              <a:rPr lang="en-US" sz="2200" b="1" dirty="0" err="1">
                <a:solidFill>
                  <a:srgbClr val="707240"/>
                </a:solidFill>
              </a:rPr>
              <a:t>natuur</a:t>
            </a:r>
            <a:r>
              <a:rPr lang="en-US" sz="2200" b="1" dirty="0">
                <a:solidFill>
                  <a:srgbClr val="707240"/>
                </a:solidFill>
              </a:rPr>
              <a:t> </a:t>
            </a:r>
            <a:r>
              <a:rPr lang="en-US" sz="2200" b="1" dirty="0" err="1">
                <a:solidFill>
                  <a:srgbClr val="707240"/>
                </a:solidFill>
              </a:rPr>
              <a:t>naar</a:t>
            </a:r>
            <a:r>
              <a:rPr lang="en-US" sz="2200" b="1" dirty="0">
                <a:solidFill>
                  <a:srgbClr val="707240"/>
                </a:solidFill>
              </a:rPr>
              <a:t> </a:t>
            </a:r>
            <a:r>
              <a:rPr lang="en-US" sz="2200" b="1" dirty="0" err="1">
                <a:solidFill>
                  <a:srgbClr val="707240"/>
                </a:solidFill>
              </a:rPr>
              <a:t>waar</a:t>
            </a:r>
            <a:r>
              <a:rPr lang="en-US" sz="2200" b="1" dirty="0">
                <a:solidFill>
                  <a:srgbClr val="707240"/>
                </a:solidFill>
              </a:rPr>
              <a:t> </a:t>
            </a:r>
            <a:r>
              <a:rPr lang="en-US" sz="2200" b="1" dirty="0" err="1">
                <a:solidFill>
                  <a:srgbClr val="707240"/>
                </a:solidFill>
              </a:rPr>
              <a:t>mensen</a:t>
            </a:r>
            <a:r>
              <a:rPr lang="en-US" sz="2200" b="1" dirty="0">
                <a:solidFill>
                  <a:srgbClr val="707240"/>
                </a:solidFill>
              </a:rPr>
              <a:t> </a:t>
            </a:r>
            <a:r>
              <a:rPr lang="en-US" sz="2200" b="1" dirty="0" err="1">
                <a:solidFill>
                  <a:srgbClr val="707240"/>
                </a:solidFill>
              </a:rPr>
              <a:t>wonen</a:t>
            </a:r>
            <a:r>
              <a:rPr lang="en-US" sz="2200" b="1" dirty="0">
                <a:solidFill>
                  <a:srgbClr val="707240"/>
                </a:solidFill>
              </a:rPr>
              <a:t> en </a:t>
            </a:r>
            <a:r>
              <a:rPr lang="en-US" sz="2200" b="1" dirty="0" err="1">
                <a:solidFill>
                  <a:srgbClr val="707240"/>
                </a:solidFill>
              </a:rPr>
              <a:t>werken</a:t>
            </a:r>
            <a:r>
              <a:rPr lang="en-US" sz="2200" b="1" dirty="0">
                <a:solidFill>
                  <a:srgbClr val="707240"/>
                </a:solidFill>
              </a:rPr>
              <a:t>. </a:t>
            </a:r>
            <a:r>
              <a:rPr lang="en-US" sz="2200" b="1" dirty="0" err="1">
                <a:solidFill>
                  <a:srgbClr val="707240"/>
                </a:solidFill>
              </a:rPr>
              <a:t>Scholen</a:t>
            </a:r>
            <a:r>
              <a:rPr lang="en-US" sz="2200" b="1" dirty="0">
                <a:solidFill>
                  <a:srgbClr val="707240"/>
                </a:solidFill>
              </a:rPr>
              <a:t> en </a:t>
            </a:r>
            <a:r>
              <a:rPr lang="en-US" sz="2200" b="1" dirty="0" err="1">
                <a:solidFill>
                  <a:srgbClr val="707240"/>
                </a:solidFill>
              </a:rPr>
              <a:t>werkplekken</a:t>
            </a:r>
            <a:r>
              <a:rPr lang="en-US" sz="2200" b="1" dirty="0">
                <a:solidFill>
                  <a:srgbClr val="707240"/>
                </a:solidFill>
              </a:rPr>
              <a:t> </a:t>
            </a:r>
            <a:r>
              <a:rPr lang="en-US" sz="2200" b="1" dirty="0" err="1">
                <a:solidFill>
                  <a:srgbClr val="707240"/>
                </a:solidFill>
              </a:rPr>
              <a:t>zoals</a:t>
            </a:r>
            <a:r>
              <a:rPr lang="en-US" sz="2200" b="1" dirty="0">
                <a:solidFill>
                  <a:srgbClr val="707240"/>
                </a:solidFill>
              </a:rPr>
              <a:t> </a:t>
            </a:r>
            <a:r>
              <a:rPr lang="en-US" sz="2200" b="1" dirty="0" err="1">
                <a:solidFill>
                  <a:srgbClr val="707240"/>
                </a:solidFill>
              </a:rPr>
              <a:t>industrieterreinen</a:t>
            </a:r>
            <a:r>
              <a:rPr lang="en-US" sz="2200" b="1" dirty="0">
                <a:solidFill>
                  <a:srgbClr val="707240"/>
                </a:solidFill>
              </a:rPr>
              <a:t> </a:t>
            </a:r>
            <a:r>
              <a:rPr lang="en-US" sz="2200" b="1" dirty="0" err="1">
                <a:solidFill>
                  <a:srgbClr val="707240"/>
                </a:solidFill>
              </a:rPr>
              <a:t>worden</a:t>
            </a:r>
            <a:r>
              <a:rPr lang="en-US" sz="2200" b="1" dirty="0">
                <a:solidFill>
                  <a:srgbClr val="707240"/>
                </a:solidFill>
              </a:rPr>
              <a:t> </a:t>
            </a:r>
            <a:r>
              <a:rPr lang="en-US" sz="2200" b="1" dirty="0" err="1">
                <a:solidFill>
                  <a:srgbClr val="707240"/>
                </a:solidFill>
              </a:rPr>
              <a:t>vaak</a:t>
            </a:r>
            <a:r>
              <a:rPr lang="en-US" sz="2200" b="1" dirty="0">
                <a:solidFill>
                  <a:srgbClr val="707240"/>
                </a:solidFill>
              </a:rPr>
              <a:t> </a:t>
            </a:r>
            <a:r>
              <a:rPr lang="en-US" sz="2200" b="1" dirty="0" err="1">
                <a:solidFill>
                  <a:srgbClr val="707240"/>
                </a:solidFill>
              </a:rPr>
              <a:t>vergeten</a:t>
            </a:r>
            <a:r>
              <a:rPr lang="en-US" sz="2200" b="1" dirty="0">
                <a:solidFill>
                  <a:srgbClr val="707240"/>
                </a:solidFill>
              </a:rPr>
              <a:t> </a:t>
            </a:r>
            <a:r>
              <a:rPr lang="en-US" sz="2200" b="1" dirty="0" err="1">
                <a:solidFill>
                  <a:srgbClr val="707240"/>
                </a:solidFill>
              </a:rPr>
              <a:t>bij</a:t>
            </a:r>
            <a:r>
              <a:rPr lang="en-US" sz="2200" b="1" dirty="0">
                <a:solidFill>
                  <a:srgbClr val="707240"/>
                </a:solidFill>
              </a:rPr>
              <a:t> </a:t>
            </a:r>
            <a:r>
              <a:rPr lang="en-US" sz="2200" b="1" dirty="0" err="1">
                <a:solidFill>
                  <a:srgbClr val="707240"/>
                </a:solidFill>
              </a:rPr>
              <a:t>vergroenen</a:t>
            </a:r>
            <a:r>
              <a:rPr lang="en-US" sz="2200" b="1" dirty="0">
                <a:solidFill>
                  <a:srgbClr val="707240"/>
                </a:solidFill>
              </a:rPr>
              <a:t> en </a:t>
            </a:r>
            <a:r>
              <a:rPr lang="en-US" sz="2200" b="1" dirty="0" err="1">
                <a:solidFill>
                  <a:srgbClr val="707240"/>
                </a:solidFill>
              </a:rPr>
              <a:t>kunnen</a:t>
            </a:r>
            <a:r>
              <a:rPr lang="en-US" sz="2200" b="1" dirty="0">
                <a:solidFill>
                  <a:srgbClr val="707240"/>
                </a:solidFill>
              </a:rPr>
              <a:t> </a:t>
            </a:r>
            <a:r>
              <a:rPr lang="en-US" sz="2200" b="1" dirty="0" err="1">
                <a:solidFill>
                  <a:srgbClr val="707240"/>
                </a:solidFill>
              </a:rPr>
              <a:t>een</a:t>
            </a:r>
            <a:r>
              <a:rPr lang="en-US" sz="2200" b="1" dirty="0">
                <a:solidFill>
                  <a:srgbClr val="707240"/>
                </a:solidFill>
              </a:rPr>
              <a:t> </a:t>
            </a:r>
            <a:r>
              <a:rPr lang="en-US" sz="2200" b="1" dirty="0" err="1">
                <a:solidFill>
                  <a:srgbClr val="707240"/>
                </a:solidFill>
              </a:rPr>
              <a:t>waardevolle</a:t>
            </a:r>
            <a:r>
              <a:rPr lang="en-US" sz="2200" b="1" dirty="0">
                <a:solidFill>
                  <a:srgbClr val="707240"/>
                </a:solidFill>
              </a:rPr>
              <a:t> </a:t>
            </a:r>
            <a:r>
              <a:rPr lang="en-US" sz="2200" b="1" dirty="0" err="1">
                <a:solidFill>
                  <a:srgbClr val="707240"/>
                </a:solidFill>
              </a:rPr>
              <a:t>bijdrage</a:t>
            </a:r>
            <a:r>
              <a:rPr lang="en-US" sz="2200" b="1" dirty="0">
                <a:solidFill>
                  <a:srgbClr val="707240"/>
                </a:solidFill>
              </a:rPr>
              <a:t> </a:t>
            </a:r>
            <a:r>
              <a:rPr lang="en-US" sz="2200" b="1" dirty="0" err="1">
                <a:solidFill>
                  <a:srgbClr val="707240"/>
                </a:solidFill>
              </a:rPr>
              <a:t>leveren</a:t>
            </a:r>
            <a:r>
              <a:rPr lang="en-US" sz="2200" b="1" dirty="0">
                <a:solidFill>
                  <a:srgbClr val="707240"/>
                </a:solidFill>
              </a:rPr>
              <a:t> aan </a:t>
            </a:r>
            <a:r>
              <a:rPr lang="en-US" sz="2200" b="1" dirty="0" err="1">
                <a:solidFill>
                  <a:srgbClr val="707240"/>
                </a:solidFill>
              </a:rPr>
              <a:t>leefbaarheid</a:t>
            </a:r>
            <a:r>
              <a:rPr lang="en-US" sz="2200" b="1" dirty="0">
                <a:solidFill>
                  <a:srgbClr val="707240"/>
                </a:solidFill>
              </a:rPr>
              <a:t> en </a:t>
            </a:r>
            <a:r>
              <a:rPr lang="en-US" sz="2200" b="1" dirty="0" err="1">
                <a:solidFill>
                  <a:srgbClr val="707240"/>
                </a:solidFill>
              </a:rPr>
              <a:t>biodiversiteit</a:t>
            </a:r>
            <a:r>
              <a:rPr lang="en-US" sz="2200" b="1" dirty="0">
                <a:solidFill>
                  <a:srgbClr val="707240"/>
                </a:solidFill>
              </a:rPr>
              <a:t>.</a:t>
            </a:r>
          </a:p>
          <a:p>
            <a:pPr indent="-228600">
              <a:buFont typeface="Arial" panose="020B0604020202020204" pitchFamily="34" charset="0"/>
              <a:buChar char="•"/>
            </a:pPr>
            <a:r>
              <a:rPr lang="en-US" sz="2200" b="1" dirty="0" err="1">
                <a:solidFill>
                  <a:srgbClr val="707240"/>
                </a:solidFill>
              </a:rPr>
              <a:t>Speciale</a:t>
            </a:r>
            <a:r>
              <a:rPr lang="en-US" sz="2200" b="1" dirty="0">
                <a:solidFill>
                  <a:srgbClr val="707240"/>
                </a:solidFill>
              </a:rPr>
              <a:t> </a:t>
            </a:r>
            <a:r>
              <a:rPr lang="en-US" sz="2200" b="1" dirty="0" err="1">
                <a:solidFill>
                  <a:srgbClr val="707240"/>
                </a:solidFill>
              </a:rPr>
              <a:t>aandacht</a:t>
            </a:r>
            <a:r>
              <a:rPr lang="en-US" sz="2200" b="1" dirty="0">
                <a:solidFill>
                  <a:srgbClr val="707240"/>
                </a:solidFill>
              </a:rPr>
              <a:t> </a:t>
            </a:r>
            <a:r>
              <a:rPr lang="en-US" sz="2200" b="1" dirty="0" err="1">
                <a:solidFill>
                  <a:srgbClr val="707240"/>
                </a:solidFill>
              </a:rPr>
              <a:t>bij</a:t>
            </a:r>
            <a:r>
              <a:rPr lang="en-US" sz="2200" b="1" dirty="0">
                <a:solidFill>
                  <a:srgbClr val="707240"/>
                </a:solidFill>
              </a:rPr>
              <a:t> </a:t>
            </a:r>
            <a:r>
              <a:rPr lang="en-US" sz="2200" b="1" dirty="0" err="1">
                <a:solidFill>
                  <a:srgbClr val="707240"/>
                </a:solidFill>
              </a:rPr>
              <a:t>noodzakelijke</a:t>
            </a:r>
            <a:r>
              <a:rPr lang="en-US" sz="2200" b="1" dirty="0">
                <a:solidFill>
                  <a:srgbClr val="707240"/>
                </a:solidFill>
              </a:rPr>
              <a:t> </a:t>
            </a:r>
            <a:r>
              <a:rPr lang="en-US" sz="2200" b="1" dirty="0" err="1">
                <a:solidFill>
                  <a:srgbClr val="707240"/>
                </a:solidFill>
              </a:rPr>
              <a:t>vraaggerichte</a:t>
            </a:r>
            <a:r>
              <a:rPr lang="en-US" sz="2200" b="1" dirty="0">
                <a:solidFill>
                  <a:srgbClr val="707240"/>
                </a:solidFill>
              </a:rPr>
              <a:t> </a:t>
            </a:r>
            <a:r>
              <a:rPr lang="en-US" sz="2200" b="1" dirty="0" err="1">
                <a:solidFill>
                  <a:srgbClr val="707240"/>
                </a:solidFill>
              </a:rPr>
              <a:t>nieuwbouw</a:t>
            </a:r>
            <a:r>
              <a:rPr lang="en-US" sz="2200" b="1" dirty="0">
                <a:solidFill>
                  <a:srgbClr val="707240"/>
                </a:solidFill>
              </a:rPr>
              <a:t> en </a:t>
            </a:r>
            <a:r>
              <a:rPr lang="en-US" sz="2200" b="1" dirty="0" err="1">
                <a:solidFill>
                  <a:srgbClr val="707240"/>
                </a:solidFill>
              </a:rPr>
              <a:t>renovatie</a:t>
            </a:r>
            <a:r>
              <a:rPr lang="en-US" sz="2200" b="1" dirty="0">
                <a:solidFill>
                  <a:srgbClr val="707240"/>
                </a:solidFill>
              </a:rPr>
              <a:t>: </a:t>
            </a:r>
            <a:r>
              <a:rPr lang="en-US" sz="2200" b="1" dirty="0" err="1">
                <a:solidFill>
                  <a:srgbClr val="707240"/>
                </a:solidFill>
              </a:rPr>
              <a:t>Aandacht</a:t>
            </a:r>
            <a:r>
              <a:rPr lang="en-US" sz="2200" b="1" dirty="0">
                <a:solidFill>
                  <a:srgbClr val="707240"/>
                </a:solidFill>
              </a:rPr>
              <a:t> </a:t>
            </a:r>
            <a:r>
              <a:rPr lang="en-US" sz="2200" b="1" dirty="0" err="1">
                <a:solidFill>
                  <a:srgbClr val="707240"/>
                </a:solidFill>
              </a:rPr>
              <a:t>voor</a:t>
            </a:r>
            <a:r>
              <a:rPr lang="en-US" sz="2200" b="1" dirty="0">
                <a:solidFill>
                  <a:srgbClr val="707240"/>
                </a:solidFill>
              </a:rPr>
              <a:t> </a:t>
            </a:r>
            <a:r>
              <a:rPr lang="en-US" sz="2200" b="1" dirty="0" err="1">
                <a:solidFill>
                  <a:srgbClr val="707240"/>
                </a:solidFill>
              </a:rPr>
              <a:t>ecologisch</a:t>
            </a:r>
            <a:r>
              <a:rPr lang="en-US" sz="2200" b="1" dirty="0">
                <a:solidFill>
                  <a:srgbClr val="707240"/>
                </a:solidFill>
              </a:rPr>
              <a:t> </a:t>
            </a:r>
            <a:r>
              <a:rPr lang="en-US" sz="2200" b="1" dirty="0" err="1">
                <a:solidFill>
                  <a:srgbClr val="707240"/>
                </a:solidFill>
              </a:rPr>
              <a:t>bouwen</a:t>
            </a:r>
            <a:r>
              <a:rPr lang="en-US" sz="2200" b="1" dirty="0">
                <a:solidFill>
                  <a:srgbClr val="707240"/>
                </a:solidFill>
              </a:rPr>
              <a:t> en </a:t>
            </a:r>
            <a:r>
              <a:rPr lang="en-US" sz="2200" b="1" dirty="0" err="1">
                <a:solidFill>
                  <a:srgbClr val="707240"/>
                </a:solidFill>
              </a:rPr>
              <a:t>vergroenen</a:t>
            </a:r>
            <a:r>
              <a:rPr lang="en-US" sz="2200" b="1" dirty="0">
                <a:solidFill>
                  <a:srgbClr val="707240"/>
                </a:solidFill>
              </a:rPr>
              <a:t>.</a:t>
            </a:r>
            <a:br>
              <a:rPr lang="en-US" sz="2200" b="1" dirty="0">
                <a:solidFill>
                  <a:srgbClr val="707240"/>
                </a:solidFill>
              </a:rPr>
            </a:br>
            <a:r>
              <a:rPr lang="en-US" sz="2200" b="1" dirty="0">
                <a:solidFill>
                  <a:srgbClr val="707240"/>
                </a:solidFill>
              </a:rPr>
              <a:t>(https://issuu.com/gemeenteamsterdam/docs/brochure_nibeo-definitief-web02_1_)</a:t>
            </a:r>
          </a:p>
        </p:txBody>
      </p:sp>
      <p:sp>
        <p:nvSpPr>
          <p:cNvPr id="15" name="Rectangle 14">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707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afbeelding 5" descr="Afbeelding met gebouw, buiten, baksteen, venster&#10;&#10;Automatisch gegenereerde beschrijving">
            <a:extLst>
              <a:ext uri="{FF2B5EF4-FFF2-40B4-BE49-F238E27FC236}">
                <a16:creationId xmlns:a16="http://schemas.microsoft.com/office/drawing/2014/main" id="{86756123-7B79-AAE6-A21D-28648A28787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948" r="1" b="1"/>
          <a:stretch/>
        </p:blipFill>
        <p:spPr>
          <a:xfrm>
            <a:off x="6877412" y="862763"/>
            <a:ext cx="4434496" cy="5151142"/>
          </a:xfrm>
          <a:prstGeom prst="rect">
            <a:avLst/>
          </a:prstGeom>
        </p:spPr>
      </p:pic>
    </p:spTree>
    <p:extLst>
      <p:ext uri="{BB962C8B-B14F-4D97-AF65-F5344CB8AC3E}">
        <p14:creationId xmlns:p14="http://schemas.microsoft.com/office/powerpoint/2010/main" val="68979659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1607</TotalTime>
  <Words>1112</Words>
  <Application>Microsoft Office PowerPoint</Application>
  <PresentationFormat>Breedbeeld</PresentationFormat>
  <Paragraphs>84</Paragraphs>
  <Slides>16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Arial</vt:lpstr>
      <vt:lpstr>Calibri</vt:lpstr>
      <vt:lpstr>Calibri Light</vt:lpstr>
      <vt:lpstr>Kantoorthema</vt:lpstr>
      <vt:lpstr>GROENBELEIDSPLAN MEERSSEN  INBRENG STICHTING NATUURLIJK GEULDAL </vt:lpstr>
      <vt:lpstr>Gebruik van de openbare ruimte vraagt maatwerk</vt:lpstr>
      <vt:lpstr>Recreantenstromen scheiden.</vt:lpstr>
      <vt:lpstr>Onderhoud paden en rustplekken met natuurlijke  materialen .</vt:lpstr>
      <vt:lpstr>A 79, een storend element en dient  ‘ingepakt’ te worden met een driedimensionaal groenvoorziening.</vt:lpstr>
      <vt:lpstr>Aanleggen van nieuwe natuur  als waterbuffer en  ecologische verbindingszone</vt:lpstr>
      <vt:lpstr>Groenvoorzieningen langs wegen bevorderen en herstellen.</vt:lpstr>
      <vt:lpstr>Burgers betrekken bij vergroenen van de wijk</vt:lpstr>
      <vt:lpstr>Tegeltje eruit, plantje erin.</vt:lpstr>
      <vt:lpstr>  Meerssen, veel pareltjes  die nog ongeslepen zijn.</vt:lpstr>
      <vt:lpstr>Weg met dat asfalt!</vt:lpstr>
      <vt:lpstr>Gemeentelijk cultuur (historisch) erfgoed</vt:lpstr>
      <vt:lpstr>Meerssen, gemeente van kleine landschapselementen.</vt:lpstr>
      <vt:lpstr>Meerssen, watergemeente.</vt:lpstr>
      <vt:lpstr>Bescherming met toepassing van regelgeving.</vt:lpstr>
      <vt:lpstr>Meerssen, onderdeel Nationaal Landschap Zuid-Limburg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GROENVISIE MEERSSEN  INBRENG STICHTING NATUURLIJK GEULDAL </dc:title>
  <dc:creator>Peter</dc:creator>
  <cp:lastModifiedBy>Peter</cp:lastModifiedBy>
  <cp:revision>10</cp:revision>
  <dcterms:created xsi:type="dcterms:W3CDTF">2022-10-21T18:17:27Z</dcterms:created>
  <dcterms:modified xsi:type="dcterms:W3CDTF">2022-10-23T10:23:29Z</dcterms:modified>
</cp:coreProperties>
</file>